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74" r:id="rId3"/>
    <p:sldMasterId id="2147483678" r:id="rId4"/>
    <p:sldMasterId id="2147483682" r:id="rId5"/>
  </p:sldMasterIdLst>
  <p:notesMasterIdLst>
    <p:notesMasterId r:id="rId18"/>
  </p:notesMasterIdLst>
  <p:handoutMasterIdLst>
    <p:handoutMasterId r:id="rId19"/>
  </p:handoutMasterIdLst>
  <p:sldIdLst>
    <p:sldId id="274" r:id="rId6"/>
    <p:sldId id="266" r:id="rId7"/>
    <p:sldId id="276" r:id="rId8"/>
    <p:sldId id="27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7" r:id="rId17"/>
  </p:sldIdLst>
  <p:sldSz cx="9144000" cy="6858000" type="screen4x3"/>
  <p:notesSz cx="6858000" cy="100139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16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21066224310267018"/>
          <c:y val="0.12900430191300818"/>
          <c:w val="0.58530848663300783"/>
          <c:h val="0.79362879056798563"/>
        </c:manualLayout>
      </c:layout>
      <c:radarChart>
        <c:radarStyle val="marker"/>
        <c:ser>
          <c:idx val="0"/>
          <c:order val="0"/>
          <c:tx>
            <c:strRef>
              <c:f>Arkusz1!$B$3</c:f>
              <c:strCache>
                <c:ptCount val="1"/>
                <c:pt idx="0">
                  <c:v>2012</c:v>
                </c:pt>
              </c:strCache>
            </c:strRef>
          </c:tx>
          <c:spPr>
            <a:ln w="38100">
              <a:solidFill>
                <a:srgbClr val="012F54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1725357328695552E-3"/>
                  <c:y val="6.6975680620577988E-2"/>
                </c:manualLayout>
              </c:layout>
              <c:showVal val="1"/>
            </c:dLbl>
            <c:dLbl>
              <c:idx val="1"/>
              <c:layout>
                <c:manualLayout>
                  <c:x val="-1.9035214397216962E-2"/>
                  <c:y val="5.1348021809109821E-2"/>
                </c:manualLayout>
              </c:layout>
              <c:showVal val="1"/>
            </c:dLbl>
            <c:dLbl>
              <c:idx val="2"/>
              <c:layout>
                <c:manualLayout>
                  <c:x val="-3.4897893061564454E-2"/>
                  <c:y val="2.4557749560878611E-2"/>
                </c:manualLayout>
              </c:layout>
              <c:showVal val="1"/>
            </c:dLbl>
            <c:dLbl>
              <c:idx val="3"/>
              <c:layout>
                <c:manualLayout>
                  <c:x val="-3.8070428794433925E-2"/>
                  <c:y val="-1.3395136124115605E-2"/>
                </c:manualLayout>
              </c:layout>
              <c:showVal val="1"/>
            </c:dLbl>
            <c:dLbl>
              <c:idx val="4"/>
              <c:layout>
                <c:manualLayout>
                  <c:x val="-1.9035214397216962E-2"/>
                  <c:y val="-4.2417931059699501E-2"/>
                </c:manualLayout>
              </c:layout>
              <c:showVal val="1"/>
            </c:dLbl>
            <c:dLbl>
              <c:idx val="5"/>
              <c:layout>
                <c:manualLayout>
                  <c:x val="-2.8552821595825444E-2"/>
                  <c:y val="-5.5813067183815068E-2"/>
                </c:manualLayout>
              </c:layout>
              <c:showVal val="1"/>
            </c:dLbl>
            <c:dLbl>
              <c:idx val="6"/>
              <c:layout>
                <c:manualLayout>
                  <c:x val="1.1103875065043303E-2"/>
                  <c:y val="-0.10492856630557224"/>
                </c:manualLayout>
              </c:layout>
              <c:showVal val="1"/>
            </c:dLbl>
            <c:dLbl>
              <c:idx val="7"/>
              <c:layout>
                <c:manualLayout>
                  <c:x val="2.8552821595825444E-2"/>
                  <c:y val="-4.6882976434404651E-2"/>
                </c:manualLayout>
              </c:layout>
              <c:showVal val="1"/>
            </c:dLbl>
            <c:dLbl>
              <c:idx val="8"/>
              <c:layout>
                <c:manualLayout>
                  <c:x val="4.9174303859477173E-2"/>
                  <c:y val="-2.2325226873526012E-2"/>
                </c:manualLayout>
              </c:layout>
              <c:showVal val="1"/>
            </c:dLbl>
            <c:dLbl>
              <c:idx val="9"/>
              <c:layout>
                <c:manualLayout>
                  <c:x val="5.2346839592346713E-2"/>
                  <c:y val="1.3395136124115605E-2"/>
                </c:manualLayout>
              </c:layout>
              <c:showVal val="1"/>
            </c:dLbl>
            <c:dLbl>
              <c:idx val="10"/>
              <c:layout>
                <c:manualLayout>
                  <c:x val="3.8070428794433925E-2"/>
                  <c:y val="3.5720362997641614E-2"/>
                </c:manualLayout>
              </c:layout>
              <c:showVal val="1"/>
            </c:dLbl>
            <c:dLbl>
              <c:idx val="11"/>
              <c:layout>
                <c:manualLayout>
                  <c:x val="1.9035214397216962E-2"/>
                  <c:y val="6.2510635245872873E-2"/>
                </c:manualLayout>
              </c:layout>
              <c:showVal val="1"/>
            </c:dLbl>
            <c:spPr>
              <a:solidFill>
                <a:srgbClr val="012F54"/>
              </a:solidFill>
            </c:spPr>
            <c:txPr>
              <a:bodyPr rot="0" anchor="ctr" anchorCtr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Val val="1"/>
          </c:dLbls>
          <c:cat>
            <c:strRef>
              <c:f>Arkusz1!$C$2:$N$2</c:f>
              <c:strCache>
                <c:ptCount val="12"/>
                <c:pt idx="0">
                  <c:v>bezpieczeństwo</c:v>
                </c:pt>
                <c:pt idx="1">
                  <c:v>atmosfera pobytu</c:v>
                </c:pt>
                <c:pt idx="2">
                  <c:v>atrakcje turystyczne </c:v>
                </c:pt>
                <c:pt idx="3">
                  <c:v>gastronomia</c:v>
                </c:pt>
                <c:pt idx="4">
                  <c:v>zakwaterowanie</c:v>
                </c:pt>
                <c:pt idx="5">
                  <c:v>czystość</c:v>
                </c:pt>
                <c:pt idx="6">
                  <c:v>przyroda </c:v>
                </c:pt>
                <c:pt idx="7">
                  <c:v>możliwość dojazdu do Polski</c:v>
                </c:pt>
                <c:pt idx="8">
                  <c:v>informacja turystyczna</c:v>
                </c:pt>
                <c:pt idx="9">
                  <c:v>możliwość porozumiewania się 
z Polakami</c:v>
                </c:pt>
                <c:pt idx="10">
                  <c:v>transport lokalny</c:v>
                </c:pt>
                <c:pt idx="11">
                  <c:v>pogoda</c:v>
                </c:pt>
              </c:strCache>
            </c:strRef>
          </c:cat>
          <c:val>
            <c:numRef>
              <c:f>Arkusz1!$C$3:$N$3</c:f>
              <c:numCache>
                <c:formatCode>#,##0.0</c:formatCode>
                <c:ptCount val="12"/>
                <c:pt idx="0">
                  <c:v>4.3169181890389163</c:v>
                </c:pt>
                <c:pt idx="1">
                  <c:v>4.293144208037825</c:v>
                </c:pt>
                <c:pt idx="2">
                  <c:v>4.2668250197941413</c:v>
                </c:pt>
                <c:pt idx="3">
                  <c:v>4.2039062499999957</c:v>
                </c:pt>
                <c:pt idx="4">
                  <c:v>4.1585657370517879</c:v>
                </c:pt>
                <c:pt idx="5">
                  <c:v>4.1551052221356137</c:v>
                </c:pt>
                <c:pt idx="6">
                  <c:v>4.0864819479429055</c:v>
                </c:pt>
                <c:pt idx="7">
                  <c:v>4.0572100313479575</c:v>
                </c:pt>
                <c:pt idx="8">
                  <c:v>4.0078926598263616</c:v>
                </c:pt>
                <c:pt idx="9">
                  <c:v>3.9937057435090479</c:v>
                </c:pt>
                <c:pt idx="10">
                  <c:v>3.9876237623762405</c:v>
                </c:pt>
                <c:pt idx="11">
                  <c:v>3.9601562500000012</c:v>
                </c:pt>
              </c:numCache>
            </c:numRef>
          </c:val>
        </c:ser>
        <c:ser>
          <c:idx val="1"/>
          <c:order val="1"/>
          <c:tx>
            <c:strRef>
              <c:f>Arkusz1!$B$4</c:f>
              <c:strCache>
                <c:ptCount val="1"/>
                <c:pt idx="0">
                  <c:v>2011</c:v>
                </c:pt>
              </c:strCache>
            </c:strRef>
          </c:tx>
          <c:spPr>
            <a:ln w="38100">
              <a:solidFill>
                <a:srgbClr val="80B7DA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1725357328695552E-3"/>
                  <c:y val="0.10046352093086706"/>
                </c:manualLayout>
              </c:layout>
              <c:showVal val="1"/>
            </c:dLbl>
            <c:dLbl>
              <c:idx val="1"/>
              <c:layout>
                <c:manualLayout>
                  <c:x val="-3.4897893061564454E-2"/>
                  <c:y val="8.9300907494104034E-2"/>
                </c:manualLayout>
              </c:layout>
              <c:showVal val="1"/>
            </c:dLbl>
            <c:dLbl>
              <c:idx val="2"/>
              <c:layout>
                <c:manualLayout>
                  <c:x val="-6.1864446790955083E-2"/>
                  <c:y val="4.4650453747052017E-2"/>
                </c:manualLayout>
              </c:layout>
              <c:showVal val="1"/>
            </c:dLbl>
            <c:dLbl>
              <c:idx val="3"/>
              <c:layout>
                <c:manualLayout>
                  <c:x val="-7.1382053989563668E-2"/>
                  <c:y val="-1.3395136124115687E-2"/>
                </c:manualLayout>
              </c:layout>
              <c:showVal val="1"/>
            </c:dLbl>
            <c:dLbl>
              <c:idx val="4"/>
              <c:layout>
                <c:manualLayout>
                  <c:x val="-5.5519375325216162E-2"/>
                  <c:y val="-5.5813067183815068E-2"/>
                </c:manualLayout>
              </c:layout>
              <c:showVal val="1"/>
            </c:dLbl>
            <c:dLbl>
              <c:idx val="5"/>
              <c:layout>
                <c:manualLayout>
                  <c:x val="-3.6484160927999207E-2"/>
                  <c:y val="-8.4835862119399058E-2"/>
                </c:manualLayout>
              </c:layout>
              <c:showVal val="1"/>
            </c:dLbl>
            <c:dLbl>
              <c:idx val="6"/>
              <c:layout>
                <c:manualLayout>
                  <c:x val="1.5862678664348069E-3"/>
                  <c:y val="-6.4743157933225493E-2"/>
                </c:manualLayout>
              </c:layout>
              <c:showVal val="1"/>
            </c:dLbl>
            <c:dLbl>
              <c:idx val="7"/>
              <c:layout>
                <c:manualLayout>
                  <c:x val="3.9656696660868671E-2"/>
                  <c:y val="-8.4835862119399058E-2"/>
                </c:manualLayout>
              </c:layout>
              <c:showVal val="1"/>
            </c:dLbl>
            <c:dLbl>
              <c:idx val="8"/>
              <c:layout>
                <c:manualLayout>
                  <c:x val="6.5036982523824671E-2"/>
                  <c:y val="-3.5720362997641614E-2"/>
                </c:manualLayout>
              </c:layout>
              <c:showVal val="1"/>
            </c:dLbl>
            <c:dLbl>
              <c:idx val="9"/>
              <c:layout>
                <c:manualLayout>
                  <c:x val="7.1382053989563668E-2"/>
                  <c:y val="0"/>
                </c:manualLayout>
              </c:layout>
              <c:showVal val="1"/>
            </c:dLbl>
            <c:dLbl>
              <c:idx val="10"/>
              <c:layout>
                <c:manualLayout>
                  <c:x val="6.8209518256694107E-2"/>
                  <c:y val="6.0278112558520218E-2"/>
                </c:manualLayout>
              </c:layout>
              <c:showVal val="1"/>
            </c:dLbl>
            <c:dLbl>
              <c:idx val="11"/>
              <c:layout>
                <c:manualLayout>
                  <c:x val="3.8070428794433925E-2"/>
                  <c:y val="8.4835862119399058E-2"/>
                </c:manualLayout>
              </c:layout>
              <c:showVal val="1"/>
            </c:dLbl>
            <c:spPr>
              <a:solidFill>
                <a:srgbClr val="80B7DA"/>
              </a:solidFill>
            </c:spPr>
            <c:showVal val="1"/>
          </c:dLbls>
          <c:cat>
            <c:strRef>
              <c:f>Arkusz1!$C$2:$N$2</c:f>
              <c:strCache>
                <c:ptCount val="12"/>
                <c:pt idx="0">
                  <c:v>bezpieczeństwo</c:v>
                </c:pt>
                <c:pt idx="1">
                  <c:v>atmosfera pobytu</c:v>
                </c:pt>
                <c:pt idx="2">
                  <c:v>atrakcje turystyczne </c:v>
                </c:pt>
                <c:pt idx="3">
                  <c:v>gastronomia</c:v>
                </c:pt>
                <c:pt idx="4">
                  <c:v>zakwaterowanie</c:v>
                </c:pt>
                <c:pt idx="5">
                  <c:v>czystość</c:v>
                </c:pt>
                <c:pt idx="6">
                  <c:v>przyroda </c:v>
                </c:pt>
                <c:pt idx="7">
                  <c:v>możliwość dojazdu do Polski</c:v>
                </c:pt>
                <c:pt idx="8">
                  <c:v>informacja turystyczna</c:v>
                </c:pt>
                <c:pt idx="9">
                  <c:v>możliwość porozumiewania się 
z Polakami</c:v>
                </c:pt>
                <c:pt idx="10">
                  <c:v>transport lokalny</c:v>
                </c:pt>
                <c:pt idx="11">
                  <c:v>pogoda</c:v>
                </c:pt>
              </c:strCache>
            </c:strRef>
          </c:cat>
          <c:val>
            <c:numRef>
              <c:f>Arkusz1!$C$4:$N$4</c:f>
              <c:numCache>
                <c:formatCode>0.0</c:formatCode>
                <c:ptCount val="12"/>
                <c:pt idx="0">
                  <c:v>4.0059760956175303</c:v>
                </c:pt>
                <c:pt idx="1">
                  <c:v>4.280876494023909</c:v>
                </c:pt>
                <c:pt idx="2">
                  <c:v>4.1624472573839615</c:v>
                </c:pt>
                <c:pt idx="3">
                  <c:v>4.2429718875501985</c:v>
                </c:pt>
                <c:pt idx="4">
                  <c:v>4.1938775510204049</c:v>
                </c:pt>
                <c:pt idx="5">
                  <c:v>3.9123505976095601</c:v>
                </c:pt>
                <c:pt idx="6">
                  <c:v>4.184090909090906</c:v>
                </c:pt>
                <c:pt idx="7">
                  <c:v>3.9141104294478528</c:v>
                </c:pt>
                <c:pt idx="8">
                  <c:v>3.8068181818181781</c:v>
                </c:pt>
                <c:pt idx="9">
                  <c:v>3.7914893617021281</c:v>
                </c:pt>
                <c:pt idx="10">
                  <c:v>3.7453271028037403</c:v>
                </c:pt>
                <c:pt idx="11">
                  <c:v>3.91434262948207</c:v>
                </c:pt>
              </c:numCache>
            </c:numRef>
          </c:val>
        </c:ser>
        <c:axId val="113392640"/>
        <c:axId val="113414912"/>
      </c:radarChart>
      <c:catAx>
        <c:axId val="113392640"/>
        <c:scaling>
          <c:orientation val="minMax"/>
        </c:scaling>
        <c:axPos val="b"/>
        <c:majorGridlines/>
        <c:numFmt formatCode="General" sourceLinked="1"/>
        <c:tickLblPos val="nextTo"/>
        <c:crossAx val="113414912"/>
        <c:crosses val="autoZero"/>
        <c:auto val="1"/>
        <c:lblAlgn val="ctr"/>
        <c:lblOffset val="100"/>
      </c:catAx>
      <c:valAx>
        <c:axId val="113414912"/>
        <c:scaling>
          <c:orientation val="minMax"/>
          <c:max val="5"/>
          <c:min val="1"/>
        </c:scaling>
        <c:axPos val="l"/>
        <c:majorGridlines>
          <c:spPr>
            <a:ln>
              <a:prstDash val="sysDot"/>
            </a:ln>
          </c:spPr>
        </c:majorGridlines>
        <c:numFmt formatCode="#,##0.0" sourceLinked="1"/>
        <c:majorTickMark val="cross"/>
        <c:tickLblPos val="nextTo"/>
        <c:spPr>
          <a:ln w="3175">
            <a:solidFill>
              <a:schemeClr val="bg1">
                <a:lumMod val="75000"/>
              </a:schemeClr>
            </a:solidFill>
            <a:prstDash val="sysDot"/>
          </a:ln>
        </c:spPr>
        <c:crossAx val="113392640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85327431567432721"/>
          <c:y val="0.8572658593489616"/>
          <c:w val="0.14557217681166154"/>
          <c:h val="0.11234249585543885"/>
        </c:manualLayout>
      </c:layout>
    </c:legend>
    <c:plotVisOnly val="1"/>
    <c:dispBlanksAs val="gap"/>
  </c:chart>
  <c:txPr>
    <a:bodyPr/>
    <a:lstStyle/>
    <a:p>
      <a:pPr>
        <a:defRPr sz="1100"/>
      </a:pPr>
      <a:endParaRPr lang="pl-PL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>
        <c:manualLayout>
          <c:layoutTarget val="inner"/>
          <c:xMode val="edge"/>
          <c:yMode val="edge"/>
          <c:x val="0.48859462658219183"/>
          <c:y val="2.9510152590936468E-2"/>
          <c:w val="0.51140537341780812"/>
          <c:h val="0.94097969481812771"/>
        </c:manualLayout>
      </c:layout>
      <c:barChart>
        <c:barDir val="bar"/>
        <c:grouping val="clustered"/>
        <c:ser>
          <c:idx val="0"/>
          <c:order val="0"/>
          <c:tx>
            <c:strRef>
              <c:f>Arkusz1!$C$4</c:f>
              <c:strCache>
                <c:ptCount val="1"/>
                <c:pt idx="0">
                  <c:v>Razem
n=1305</c:v>
                </c:pt>
              </c:strCache>
            </c:strRef>
          </c:tx>
          <c:spPr>
            <a:solidFill>
              <a:srgbClr val="004B88"/>
            </a:solidFill>
          </c:spPr>
          <c:dLbls>
            <c:dLblPos val="outEnd"/>
            <c:showVal val="1"/>
          </c:dLbls>
          <c:cat>
            <c:strRef>
              <c:f>Arkusz1!$D$3:$L$3</c:f>
              <c:strCache>
                <c:ptCount val="4"/>
                <c:pt idx="0">
                  <c:v>schronisko młodzieżowe, 
hostel</c:v>
                </c:pt>
                <c:pt idx="1">
                  <c:v>pokoje gościnne, 
wynajęte mieszkania/dom</c:v>
                </c:pt>
                <c:pt idx="2">
                  <c:v>hotel 3 
gwiazdkowy</c:v>
                </c:pt>
                <c:pt idx="3">
                  <c:v>camping, pole 
namiotowe, kamper</c:v>
                </c:pt>
              </c:strCache>
            </c:strRef>
          </c:cat>
          <c:val>
            <c:numRef>
              <c:f>Arkusz1!$D$4:$L$4</c:f>
            </c:numRef>
          </c:val>
        </c:ser>
        <c:ser>
          <c:idx val="1"/>
          <c:order val="1"/>
          <c:tx>
            <c:strRef>
              <c:f>Arkusz1!$C$14</c:f>
              <c:strCache>
                <c:ptCount val="1"/>
                <c:pt idx="0">
                  <c:v>turyści Euro
n=445</c:v>
                </c:pt>
              </c:strCache>
            </c:strRef>
          </c:tx>
          <c:spPr>
            <a:solidFill>
              <a:srgbClr val="871D79"/>
            </a:solidFill>
          </c:spPr>
          <c:dLbls>
            <c:dLblPos val="outEnd"/>
            <c:showVal val="1"/>
          </c:dLbls>
          <c:cat>
            <c:strRef>
              <c:f>Arkusz1!$D$3:$L$3</c:f>
              <c:strCache>
                <c:ptCount val="4"/>
                <c:pt idx="0">
                  <c:v>schronisko młodzieżowe, 
hostel</c:v>
                </c:pt>
                <c:pt idx="1">
                  <c:v>pokoje gościnne, 
wynajęte mieszkania/dom</c:v>
                </c:pt>
                <c:pt idx="2">
                  <c:v>hotel 3 
gwiazdkowy</c:v>
                </c:pt>
                <c:pt idx="3">
                  <c:v>camping, pole 
namiotowe, kamper</c:v>
                </c:pt>
              </c:strCache>
            </c:strRef>
          </c:cat>
          <c:val>
            <c:numRef>
              <c:f>Arkusz1!$D$14:$L$14</c:f>
              <c:numCache>
                <c:formatCode>#,##0%</c:formatCode>
                <c:ptCount val="4"/>
                <c:pt idx="0">
                  <c:v>0.29887640449438235</c:v>
                </c:pt>
                <c:pt idx="1">
                  <c:v>0.28539325842696606</c:v>
                </c:pt>
                <c:pt idx="2">
                  <c:v>0.27865168539325863</c:v>
                </c:pt>
                <c:pt idx="3">
                  <c:v>0.19775280898876402</c:v>
                </c:pt>
              </c:numCache>
            </c:numRef>
          </c:val>
        </c:ser>
        <c:gapWidth val="36"/>
        <c:axId val="133909504"/>
        <c:axId val="133923584"/>
      </c:barChart>
      <c:catAx>
        <c:axId val="133909504"/>
        <c:scaling>
          <c:orientation val="maxMin"/>
        </c:scaling>
        <c:axPos val="r"/>
        <c:numFmt formatCode="#,##0.00" sourceLinked="1"/>
        <c:tickLblPos val="nextTo"/>
        <c:spPr>
          <a:ln>
            <a:noFill/>
          </a:ln>
        </c:spPr>
        <c:crossAx val="133923584"/>
        <c:crosses val="autoZero"/>
        <c:auto val="1"/>
        <c:lblAlgn val="ctr"/>
        <c:lblOffset val="100"/>
      </c:catAx>
      <c:valAx>
        <c:axId val="133923584"/>
        <c:scaling>
          <c:orientation val="maxMin"/>
          <c:max val="1"/>
          <c:min val="0"/>
        </c:scaling>
        <c:delete val="1"/>
        <c:axPos val="t"/>
        <c:numFmt formatCode="#,##0%" sourceLinked="1"/>
        <c:tickLblPos val="none"/>
        <c:crossAx val="1339095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100"/>
      </a:pPr>
      <a:endParaRPr lang="pl-PL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23138557971105012"/>
          <c:y val="0.13640731404537548"/>
          <c:w val="0.54455328531255498"/>
          <c:h val="0.70364817153162285"/>
        </c:manualLayout>
      </c:layout>
      <c:radarChart>
        <c:radarStyle val="marker"/>
        <c:ser>
          <c:idx val="0"/>
          <c:order val="0"/>
          <c:tx>
            <c:strRef>
              <c:f>Arkusz1!$B$4</c:f>
              <c:strCache>
                <c:ptCount val="1"/>
                <c:pt idx="0">
                  <c:v>wszyscy badani
n=1035</c:v>
                </c:pt>
              </c:strCache>
            </c:strRef>
          </c:tx>
          <c:spPr>
            <a:ln w="38100">
              <a:solidFill>
                <a:srgbClr val="004B88"/>
              </a:solidFill>
            </a:ln>
          </c:spPr>
          <c:marker>
            <c:symbol val="none"/>
          </c:marker>
          <c:cat>
            <c:strRef>
              <c:f>Arkusz1!$C$2:$P$2</c:f>
              <c:strCache>
                <c:ptCount val="13"/>
                <c:pt idx="0">
                  <c:v>bezpieczeństwo</c:v>
                </c:pt>
                <c:pt idx="1">
                  <c:v>atmosfera 
pobytu</c:v>
                </c:pt>
                <c:pt idx="2">
                  <c:v>atrakcje 
turystyczne </c:v>
                </c:pt>
                <c:pt idx="3">
                  <c:v>gastronomia</c:v>
                </c:pt>
                <c:pt idx="4">
                  <c:v>koszt całego 
wyjazdu</c:v>
                </c:pt>
                <c:pt idx="5">
                  <c:v>zakwaterowanie</c:v>
                </c:pt>
                <c:pt idx="6">
                  <c:v>czystość</c:v>
                </c:pt>
                <c:pt idx="7">
                  <c:v>przyroda </c:v>
                </c:pt>
                <c:pt idx="8">
                  <c:v>informacja 
turystyczna</c:v>
                </c:pt>
                <c:pt idx="9">
                  <c:v>dostępność różnych 
form rozrywki</c:v>
                </c:pt>
                <c:pt idx="10">
                  <c:v>możliwość porozumiewania się z Polakami</c:v>
                </c:pt>
                <c:pt idx="11">
                  <c:v>transport 
lokalny</c:v>
                </c:pt>
                <c:pt idx="12">
                  <c:v>pogoda</c:v>
                </c:pt>
              </c:strCache>
            </c:strRef>
          </c:cat>
          <c:val>
            <c:numRef>
              <c:f>Arkusz1!$C$4:$P$4</c:f>
              <c:numCache>
                <c:formatCode>#,##0.0</c:formatCode>
                <c:ptCount val="13"/>
                <c:pt idx="0">
                  <c:v>4.3169181890389163</c:v>
                </c:pt>
                <c:pt idx="1">
                  <c:v>4.293144208037825</c:v>
                </c:pt>
                <c:pt idx="2">
                  <c:v>4.2668250197941413</c:v>
                </c:pt>
                <c:pt idx="3">
                  <c:v>4.2039062499999957</c:v>
                </c:pt>
                <c:pt idx="4">
                  <c:v>4.1709803921568627</c:v>
                </c:pt>
                <c:pt idx="5">
                  <c:v>4.1585657370517879</c:v>
                </c:pt>
                <c:pt idx="6">
                  <c:v>4.1551052221356137</c:v>
                </c:pt>
                <c:pt idx="7">
                  <c:v>4.0864819479429055</c:v>
                </c:pt>
                <c:pt idx="8">
                  <c:v>4.0078926598263616</c:v>
                </c:pt>
                <c:pt idx="9">
                  <c:v>4.0024875621890486</c:v>
                </c:pt>
                <c:pt idx="10">
                  <c:v>3.9937057435090479</c:v>
                </c:pt>
                <c:pt idx="11">
                  <c:v>3.9876237623762405</c:v>
                </c:pt>
                <c:pt idx="12">
                  <c:v>3.9601562500000012</c:v>
                </c:pt>
              </c:numCache>
            </c:numRef>
          </c:val>
        </c:ser>
        <c:ser>
          <c:idx val="1"/>
          <c:order val="1"/>
          <c:tx>
            <c:strRef>
              <c:f>Arkusz1!$B$14</c:f>
              <c:strCache>
                <c:ptCount val="1"/>
                <c:pt idx="0">
                  <c:v>turyści EURO 2012
n=445</c:v>
                </c:pt>
              </c:strCache>
            </c:strRef>
          </c:tx>
          <c:spPr>
            <a:ln w="38100">
              <a:solidFill>
                <a:srgbClr val="871D79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5.2882072977261411E-3"/>
                  <c:y val="6.7664080238565322E-2"/>
                </c:manualLayout>
              </c:layout>
              <c:showVal val="1"/>
            </c:dLbl>
            <c:dLbl>
              <c:idx val="1"/>
              <c:layout>
                <c:manualLayout>
                  <c:x val="-1.0576414595452143E-2"/>
                  <c:y val="5.0202382112483929E-2"/>
                </c:manualLayout>
              </c:layout>
              <c:showVal val="1"/>
            </c:dLbl>
            <c:dLbl>
              <c:idx val="2"/>
              <c:layout>
                <c:manualLayout>
                  <c:x val="-5.4644808743169349E-2"/>
                  <c:y val="4.8019669846723838E-2"/>
                </c:manualLayout>
              </c:layout>
              <c:showVal val="1"/>
            </c:dLbl>
            <c:dLbl>
              <c:idx val="3"/>
              <c:layout>
                <c:manualLayout>
                  <c:x val="-4.4068394147717335E-2"/>
                  <c:y val="8.7308490630406826E-3"/>
                </c:manualLayout>
              </c:layout>
              <c:showVal val="1"/>
            </c:dLbl>
            <c:dLbl>
              <c:idx val="4"/>
              <c:layout>
                <c:manualLayout>
                  <c:x val="-4.7593865679534636E-2"/>
                  <c:y val="-1.964441039184155E-2"/>
                </c:manualLayout>
              </c:layout>
              <c:showVal val="1"/>
            </c:dLbl>
            <c:dLbl>
              <c:idx val="5"/>
              <c:layout>
                <c:manualLayout>
                  <c:x val="-3.878018684999119E-2"/>
                  <c:y val="-6.5481367972805044E-2"/>
                </c:manualLayout>
              </c:layout>
              <c:showVal val="1"/>
            </c:dLbl>
            <c:dLbl>
              <c:idx val="6"/>
              <c:layout>
                <c:manualLayout>
                  <c:x val="-1.4101886127269522E-2"/>
                  <c:y val="-6.5481367972805127E-2"/>
                </c:manualLayout>
              </c:layout>
              <c:showVal val="1"/>
            </c:dLbl>
            <c:dLbl>
              <c:idx val="7"/>
              <c:layout>
                <c:manualLayout>
                  <c:x val="1.7627357659086903E-2"/>
                  <c:y val="-7.421221703584592E-2"/>
                </c:manualLayout>
              </c:layout>
              <c:showVal val="1"/>
            </c:dLbl>
            <c:dLbl>
              <c:idx val="8"/>
              <c:layout>
                <c:manualLayout>
                  <c:x val="4.2305658381808574E-2"/>
                  <c:y val="-4.8019669846723838E-2"/>
                </c:manualLayout>
              </c:layout>
              <c:showVal val="1"/>
            </c:dLbl>
            <c:dLbl>
              <c:idx val="9"/>
              <c:layout>
                <c:manualLayout>
                  <c:x val="3.7017451084082498E-2"/>
                  <c:y val="-1.5278985860321276E-2"/>
                </c:manualLayout>
              </c:layout>
              <c:showVal val="1"/>
            </c:dLbl>
            <c:dLbl>
              <c:idx val="10"/>
              <c:layout>
                <c:manualLayout>
                  <c:x val="4.7593865679534636E-2"/>
                  <c:y val="8.7308490630406826E-3"/>
                </c:manualLayout>
              </c:layout>
              <c:showVal val="1"/>
            </c:dLbl>
            <c:dLbl>
              <c:idx val="11"/>
              <c:layout>
                <c:manualLayout>
                  <c:x val="4.5831129913625986E-2"/>
                  <c:y val="3.9288820783683051E-2"/>
                </c:manualLayout>
              </c:layout>
              <c:showVal val="1"/>
            </c:dLbl>
            <c:dLbl>
              <c:idx val="12"/>
              <c:layout>
                <c:manualLayout>
                  <c:x val="3.3491979552265148E-2"/>
                  <c:y val="6.5481367972805127E-2"/>
                </c:manualLayout>
              </c:layout>
              <c:showVal val="1"/>
            </c:dLbl>
            <c:spPr>
              <a:solidFill>
                <a:srgbClr val="871D79"/>
              </a:solidFill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Val val="1"/>
          </c:dLbls>
          <c:cat>
            <c:strRef>
              <c:f>Arkusz1!$C$2:$P$2</c:f>
              <c:strCache>
                <c:ptCount val="13"/>
                <c:pt idx="0">
                  <c:v>bezpieczeństwo</c:v>
                </c:pt>
                <c:pt idx="1">
                  <c:v>atmosfera 
pobytu</c:v>
                </c:pt>
                <c:pt idx="2">
                  <c:v>atrakcje 
turystyczne </c:v>
                </c:pt>
                <c:pt idx="3">
                  <c:v>gastronomia</c:v>
                </c:pt>
                <c:pt idx="4">
                  <c:v>koszt całego 
wyjazdu</c:v>
                </c:pt>
                <c:pt idx="5">
                  <c:v>zakwaterowanie</c:v>
                </c:pt>
                <c:pt idx="6">
                  <c:v>czystość</c:v>
                </c:pt>
                <c:pt idx="7">
                  <c:v>przyroda </c:v>
                </c:pt>
                <c:pt idx="8">
                  <c:v>informacja 
turystyczna</c:v>
                </c:pt>
                <c:pt idx="9">
                  <c:v>dostępność różnych 
form rozrywki</c:v>
                </c:pt>
                <c:pt idx="10">
                  <c:v>możliwość porozumiewania się z Polakami</c:v>
                </c:pt>
                <c:pt idx="11">
                  <c:v>transport 
lokalny</c:v>
                </c:pt>
                <c:pt idx="12">
                  <c:v>pogoda</c:v>
                </c:pt>
              </c:strCache>
            </c:strRef>
          </c:cat>
          <c:val>
            <c:numRef>
              <c:f>Arkusz1!$C$14:$P$14</c:f>
              <c:numCache>
                <c:formatCode>#,##0.0</c:formatCode>
                <c:ptCount val="13"/>
                <c:pt idx="0">
                  <c:v>4.3611111111111107</c:v>
                </c:pt>
                <c:pt idx="1">
                  <c:v>4.3953488372092986</c:v>
                </c:pt>
                <c:pt idx="2">
                  <c:v>4.0539906103286381</c:v>
                </c:pt>
                <c:pt idx="3">
                  <c:v>4.1490825688073363</c:v>
                </c:pt>
                <c:pt idx="4">
                  <c:v>4.1563218390804559</c:v>
                </c:pt>
                <c:pt idx="5">
                  <c:v>3.9769053117782875</c:v>
                </c:pt>
                <c:pt idx="6">
                  <c:v>4.2036613272311278</c:v>
                </c:pt>
                <c:pt idx="7">
                  <c:v>3.903307888040715</c:v>
                </c:pt>
                <c:pt idx="8">
                  <c:v>4.0046296296296324</c:v>
                </c:pt>
                <c:pt idx="9">
                  <c:v>4.0729411764705885</c:v>
                </c:pt>
                <c:pt idx="10">
                  <c:v>4.1498829039812684</c:v>
                </c:pt>
                <c:pt idx="11">
                  <c:v>4.0546318289786205</c:v>
                </c:pt>
                <c:pt idx="12">
                  <c:v>3.8063781321184487</c:v>
                </c:pt>
              </c:numCache>
            </c:numRef>
          </c:val>
        </c:ser>
        <c:axId val="133975040"/>
        <c:axId val="134435584"/>
      </c:radarChart>
      <c:catAx>
        <c:axId val="133975040"/>
        <c:scaling>
          <c:orientation val="minMax"/>
        </c:scaling>
        <c:axPos val="b"/>
        <c:majorGridlines/>
        <c:numFmt formatCode="General" sourceLinked="1"/>
        <c:tickLblPos val="nextTo"/>
        <c:crossAx val="134435584"/>
        <c:crosses val="autoZero"/>
        <c:auto val="1"/>
        <c:lblAlgn val="ctr"/>
        <c:lblOffset val="100"/>
      </c:catAx>
      <c:valAx>
        <c:axId val="134435584"/>
        <c:scaling>
          <c:orientation val="minMax"/>
          <c:max val="5"/>
          <c:min val="1"/>
        </c:scaling>
        <c:axPos val="l"/>
        <c:majorGridlines>
          <c:spPr>
            <a:ln>
              <a:prstDash val="sysDot"/>
            </a:ln>
          </c:spPr>
        </c:majorGridlines>
        <c:numFmt formatCode="#,##0.0" sourceLinked="1"/>
        <c:majorTickMark val="cross"/>
        <c:tickLblPos val="nextTo"/>
        <c:crossAx val="133975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3462942991459791"/>
          <c:y val="0.87928174673353721"/>
          <c:w val="0.54980533567624512"/>
          <c:h val="9.8891130608861566E-2"/>
        </c:manualLayout>
      </c:layout>
    </c:legend>
    <c:plotVisOnly val="1"/>
    <c:dispBlanksAs val="gap"/>
  </c:chart>
  <c:txPr>
    <a:bodyPr/>
    <a:lstStyle/>
    <a:p>
      <a:pPr>
        <a:defRPr sz="1100"/>
      </a:pPr>
      <a:endParaRPr lang="pl-PL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5.2408115368133709E-2"/>
          <c:y val="3.3259036033033366E-2"/>
          <c:w val="0.92191604206675448"/>
          <c:h val="0.9058895076472987"/>
        </c:manualLayout>
      </c:layout>
      <c:scatterChart>
        <c:scatterStyle val="lineMarker"/>
        <c:ser>
          <c:idx val="0"/>
          <c:order val="0"/>
          <c:tx>
            <c:strRef>
              <c:f>Arkusz1!$A$2</c:f>
              <c:strCache>
                <c:ptCount val="1"/>
                <c:pt idx="0">
                  <c:v>Kolumna1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008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2517597251099118E-2"/>
                  <c:y val="4.4092323075213928E-2"/>
                </c:manualLayout>
              </c:layout>
              <c:showSerName val="1"/>
            </c:dLbl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showSerName val="1"/>
          </c:dLbls>
          <c:xVal>
            <c:strRef>
              <c:f>Arkusz1!$B$2</c:f>
              <c:strCache>
                <c:ptCount val="1"/>
                <c:pt idx="0">
                  <c:v>ważność</c:v>
                </c:pt>
              </c:strCache>
            </c:strRef>
          </c:xVal>
          <c:yVal>
            <c:numRef>
              <c:f>Arkusz1!$C$2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atmosfera 
pobytu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008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8816500547558261E-2"/>
                  <c:y val="3.9193176066856794E-2"/>
                </c:manualLayout>
              </c:layout>
              <c:showSerName val="1"/>
            </c:dLbl>
            <c:spPr>
              <a:effectLst/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showSerName val="1"/>
          </c:dLbls>
          <c:xVal>
            <c:numRef>
              <c:f>Arkusz1!$B$3</c:f>
              <c:numCache>
                <c:formatCode>#,##0.0</c:formatCode>
                <c:ptCount val="1"/>
                <c:pt idx="0">
                  <c:v>4.1505617977528093</c:v>
                </c:pt>
              </c:numCache>
            </c:numRef>
          </c:xVal>
          <c:yVal>
            <c:numRef>
              <c:f>Arkusz1!$C$3</c:f>
              <c:numCache>
                <c:formatCode>#,##0.0</c:formatCode>
                <c:ptCount val="1"/>
                <c:pt idx="0">
                  <c:v>4.3953488372092986</c:v>
                </c:pt>
              </c:numCache>
            </c:numRef>
          </c:yVal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atrakcje 
turystyczne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3.9368145602869553E-2"/>
                  <c:y val="2.4495542161981992E-2"/>
                </c:manualLayout>
              </c:layout>
              <c:showSerName val="1"/>
            </c:dLbl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showSerName val="1"/>
          </c:dLbls>
          <c:xVal>
            <c:numRef>
              <c:f>Arkusz1!$B$4</c:f>
              <c:numCache>
                <c:formatCode>#,##0.0</c:formatCode>
                <c:ptCount val="1"/>
                <c:pt idx="0">
                  <c:v>3.8808988764044945</c:v>
                </c:pt>
              </c:numCache>
            </c:numRef>
          </c:xVal>
          <c:yVal>
            <c:numRef>
              <c:f>Arkusz1!$C$4</c:f>
              <c:numCache>
                <c:formatCode>#,##0.0</c:formatCode>
                <c:ptCount val="1"/>
                <c:pt idx="0">
                  <c:v>4.0539906103286381</c:v>
                </c:pt>
              </c:numCache>
            </c:numRef>
          </c:yVal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bezpieczeństwo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3095C9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3.1494516482295648E-2"/>
                  <c:y val="2.9394882050142578E-2"/>
                </c:manualLayout>
              </c:layout>
              <c:showSerName val="1"/>
            </c:dLbl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showSerName val="1"/>
          </c:dLbls>
          <c:xVal>
            <c:numRef>
              <c:f>Arkusz1!$B$5</c:f>
              <c:numCache>
                <c:formatCode>#,##0.0</c:formatCode>
                <c:ptCount val="1"/>
                <c:pt idx="0">
                  <c:v>4.3528089887640453</c:v>
                </c:pt>
              </c:numCache>
            </c:numRef>
          </c:xVal>
          <c:yVal>
            <c:numRef>
              <c:f>Arkusz1!$C$5</c:f>
              <c:numCache>
                <c:formatCode>#,##0.0</c:formatCode>
                <c:ptCount val="1"/>
                <c:pt idx="0">
                  <c:v>4.3611111111111107</c:v>
                </c:pt>
              </c:numCache>
            </c:numRef>
          </c:yVal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czystość</c:v>
                </c:pt>
              </c:strCache>
            </c:strRef>
          </c:tx>
          <c:spPr>
            <a:ln w="28575">
              <a:noFill/>
            </a:ln>
            <a:effectLst/>
          </c:spPr>
          <c:marker>
            <c:symbol val="circle"/>
            <c:size val="9"/>
            <c:spPr>
              <a:solidFill>
                <a:srgbClr val="BC2419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1.5747382235307202E-2"/>
                  <c:y val="-2.2046161537606954E-2"/>
                </c:manualLayout>
              </c:layout>
              <c:showSerName val="1"/>
            </c:dLbl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showSerName val="1"/>
          </c:dLbls>
          <c:xVal>
            <c:numRef>
              <c:f>Arkusz1!$B$6</c:f>
              <c:numCache>
                <c:formatCode>#,##0.0</c:formatCode>
                <c:ptCount val="1"/>
                <c:pt idx="0">
                  <c:v>4.0247191011235959</c:v>
                </c:pt>
              </c:numCache>
            </c:numRef>
          </c:xVal>
          <c:yVal>
            <c:numRef>
              <c:f>Arkusz1!$C$6</c:f>
              <c:numCache>
                <c:formatCode>#,##0.0</c:formatCode>
                <c:ptCount val="1"/>
                <c:pt idx="0">
                  <c:v>4.2036613272311278</c:v>
                </c:pt>
              </c:numCache>
            </c:numRef>
          </c:yVal>
        </c:ser>
        <c:ser>
          <c:idx val="5"/>
          <c:order val="5"/>
          <c:tx>
            <c:strRef>
              <c:f>Arkusz1!$A$7</c:f>
              <c:strCache>
                <c:ptCount val="1"/>
                <c:pt idx="0">
                  <c:v>dostępność różnych 
form rozrywki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F66CC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0.14015059834621538"/>
                  <c:y val="-2.2046161537606954E-2"/>
                </c:manualLayout>
              </c:layout>
              <c:showSerName val="1"/>
            </c:dLbl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showSerName val="1"/>
          </c:dLbls>
          <c:xVal>
            <c:numRef>
              <c:f>Arkusz1!$B$7</c:f>
              <c:numCache>
                <c:formatCode>#,##0.0</c:formatCode>
                <c:ptCount val="1"/>
                <c:pt idx="0">
                  <c:v>3.7842696629213499</c:v>
                </c:pt>
              </c:numCache>
            </c:numRef>
          </c:xVal>
          <c:yVal>
            <c:numRef>
              <c:f>Arkusz1!$C$7</c:f>
              <c:numCache>
                <c:formatCode>#,##0.0</c:formatCode>
                <c:ptCount val="1"/>
                <c:pt idx="0">
                  <c:v>4.0729411764705885</c:v>
                </c:pt>
              </c:numCache>
            </c:numRef>
          </c:yVal>
        </c:ser>
        <c:ser>
          <c:idx val="6"/>
          <c:order val="6"/>
          <c:tx>
            <c:strRef>
              <c:f>Arkusz1!$A$8</c:f>
              <c:strCache>
                <c:ptCount val="1"/>
                <c:pt idx="0">
                  <c:v>informacja 
turystyczna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F6E25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7.8736291205739155E-3"/>
                  <c:y val="-7.3489133923391311E-3"/>
                </c:manualLayout>
              </c:layout>
              <c:showSerName val="1"/>
            </c:dLbl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showSerName val="1"/>
          </c:dLbls>
          <c:xVal>
            <c:numRef>
              <c:f>Arkusz1!$B$8</c:f>
              <c:numCache>
                <c:formatCode>#,##0.0</c:formatCode>
                <c:ptCount val="1"/>
                <c:pt idx="0">
                  <c:v>3.9573033707865188</c:v>
                </c:pt>
              </c:numCache>
            </c:numRef>
          </c:xVal>
          <c:yVal>
            <c:numRef>
              <c:f>Arkusz1!$C$8</c:f>
              <c:numCache>
                <c:formatCode>#,##0.0</c:formatCode>
                <c:ptCount val="1"/>
                <c:pt idx="0">
                  <c:v>4.0046296296296324</c:v>
                </c:pt>
              </c:numCache>
            </c:numRef>
          </c:yVal>
        </c:ser>
        <c:ser>
          <c:idx val="7"/>
          <c:order val="7"/>
          <c:tx>
            <c:strRef>
              <c:f>Arkusz1!$A$9</c:f>
              <c:strCache>
                <c:ptCount val="1"/>
                <c:pt idx="0">
                  <c:v>koszt całego 
wyjazdu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B343A6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3.1495756423889449E-3"/>
                  <c:y val="2.4495735041785482E-2"/>
                </c:manualLayout>
              </c:layout>
              <c:showSerName val="1"/>
            </c:dLbl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showSerName val="1"/>
          </c:dLbls>
          <c:xVal>
            <c:numRef>
              <c:f>Arkusz1!$B$9</c:f>
              <c:numCache>
                <c:formatCode>#,##0.0</c:formatCode>
                <c:ptCount val="1"/>
                <c:pt idx="0">
                  <c:v>3.9820224719101125</c:v>
                </c:pt>
              </c:numCache>
            </c:numRef>
          </c:xVal>
          <c:yVal>
            <c:numRef>
              <c:f>Arkusz1!$C$9</c:f>
              <c:numCache>
                <c:formatCode>#,##0.0</c:formatCode>
                <c:ptCount val="1"/>
                <c:pt idx="0">
                  <c:v>4.1563218390804559</c:v>
                </c:pt>
              </c:numCache>
            </c:numRef>
          </c:yVal>
        </c:ser>
        <c:ser>
          <c:idx val="8"/>
          <c:order val="8"/>
          <c:tx>
            <c:strRef>
              <c:f>Arkusz1!$A$10</c:f>
              <c:strCache>
                <c:ptCount val="1"/>
                <c:pt idx="0">
                  <c:v>możliwość dojazdu 
do Polski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7241774723443429E-3"/>
                  <c:y val="-9.7982940167141968E-3"/>
                </c:manualLayout>
              </c:layout>
              <c:showSerName val="1"/>
            </c:dLbl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showSerName val="1"/>
          </c:dLbls>
          <c:xVal>
            <c:numRef>
              <c:f>Arkusz1!$B$10</c:f>
              <c:numCache>
                <c:formatCode>#,##0.0</c:formatCode>
                <c:ptCount val="1"/>
                <c:pt idx="0">
                  <c:v>3.8943820224719099</c:v>
                </c:pt>
              </c:numCache>
            </c:numRef>
          </c:xVal>
          <c:yVal>
            <c:numRef>
              <c:f>Arkusz1!$C$10</c:f>
              <c:numCache>
                <c:formatCode>#,##0.0</c:formatCode>
                <c:ptCount val="1"/>
                <c:pt idx="0">
                  <c:v>4.0660592255125314</c:v>
                </c:pt>
              </c:numCache>
            </c:numRef>
          </c:yVal>
        </c:ser>
        <c:ser>
          <c:idx val="9"/>
          <c:order val="9"/>
          <c:tx>
            <c:strRef>
              <c:f>Arkusz1!$A$11</c:f>
              <c:strCache>
                <c:ptCount val="1"/>
                <c:pt idx="0">
                  <c:v>możliwość 
porozumiewania 
się z Polakami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tx2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0.12755279175329726"/>
                  <c:y val="-9.7982940167141968E-3"/>
                </c:manualLayout>
              </c:layout>
              <c:showSerName val="1"/>
            </c:dLbl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showSerName val="1"/>
          </c:dLbls>
          <c:xVal>
            <c:numRef>
              <c:f>Arkusz1!$B$11</c:f>
              <c:numCache>
                <c:formatCode>#,##0.0</c:formatCode>
                <c:ptCount val="1"/>
                <c:pt idx="0">
                  <c:v>3.8179775280898878</c:v>
                </c:pt>
              </c:numCache>
            </c:numRef>
          </c:xVal>
          <c:yVal>
            <c:numRef>
              <c:f>Arkusz1!$C$11</c:f>
              <c:numCache>
                <c:formatCode>#,##0.0</c:formatCode>
                <c:ptCount val="1"/>
                <c:pt idx="0">
                  <c:v>4.1498829039812684</c:v>
                </c:pt>
              </c:numCache>
            </c:numRef>
          </c:yVal>
        </c:ser>
        <c:ser>
          <c:idx val="10"/>
          <c:order val="10"/>
          <c:tx>
            <c:strRef>
              <c:f>Arkusz1!$A$12</c:f>
              <c:strCache>
                <c:ptCount val="1"/>
                <c:pt idx="0">
                  <c:v>pogoda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92D05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3.1495756423889449E-3"/>
                  <c:y val="2.6945308545964171E-2"/>
                </c:manualLayout>
              </c:layout>
              <c:showSerName val="1"/>
            </c:dLbl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showSerName val="1"/>
          </c:dLbls>
          <c:xVal>
            <c:numRef>
              <c:f>Arkusz1!$B$12</c:f>
              <c:numCache>
                <c:formatCode>#,##0.0</c:formatCode>
                <c:ptCount val="1"/>
                <c:pt idx="0">
                  <c:v>3.595505617977528</c:v>
                </c:pt>
              </c:numCache>
            </c:numRef>
          </c:xVal>
          <c:yVal>
            <c:numRef>
              <c:f>Arkusz1!$C$12</c:f>
              <c:numCache>
                <c:formatCode>#,##0.0</c:formatCode>
                <c:ptCount val="1"/>
                <c:pt idx="0">
                  <c:v>3.8063781321184487</c:v>
                </c:pt>
              </c:numCache>
            </c:numRef>
          </c:yVal>
        </c:ser>
        <c:ser>
          <c:idx val="11"/>
          <c:order val="11"/>
          <c:tx>
            <c:strRef>
              <c:f>Arkusz1!$A$13</c:f>
              <c:strCache>
                <c:ptCount val="1"/>
                <c:pt idx="0">
                  <c:v>przyroda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2517597251099118E-2"/>
                  <c:y val="-3.1844455554321152E-2"/>
                </c:manualLayout>
              </c:layout>
              <c:showSerName val="1"/>
            </c:dLbl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showSerName val="1"/>
          </c:dLbls>
          <c:xVal>
            <c:numRef>
              <c:f>Arkusz1!$B$13</c:f>
              <c:numCache>
                <c:formatCode>#,##0.0</c:formatCode>
                <c:ptCount val="1"/>
                <c:pt idx="0">
                  <c:v>3.4786516853932565</c:v>
                </c:pt>
              </c:numCache>
            </c:numRef>
          </c:xVal>
          <c:yVal>
            <c:numRef>
              <c:f>Arkusz1!$C$13</c:f>
              <c:numCache>
                <c:formatCode>#,##0.0</c:formatCode>
                <c:ptCount val="1"/>
                <c:pt idx="0">
                  <c:v>3.903307888040715</c:v>
                </c:pt>
              </c:numCache>
            </c:numRef>
          </c:yVal>
        </c:ser>
        <c:ser>
          <c:idx val="12"/>
          <c:order val="12"/>
          <c:tx>
            <c:strRef>
              <c:f>Arkusz1!$A$14</c:f>
              <c:strCache>
                <c:ptCount val="1"/>
                <c:pt idx="0">
                  <c:v>transport 
lokalny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FB48F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4092323075213928E-2"/>
                  <c:y val="4.4092323075213928E-2"/>
                </c:manualLayout>
              </c:layout>
              <c:showSerName val="1"/>
            </c:dLbl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showSerName val="1"/>
          </c:dLbls>
          <c:xVal>
            <c:numRef>
              <c:f>Arkusz1!$B$14</c:f>
              <c:numCache>
                <c:formatCode>#,##0.0</c:formatCode>
                <c:ptCount val="1"/>
                <c:pt idx="0">
                  <c:v>3.7550561797752784</c:v>
                </c:pt>
              </c:numCache>
            </c:numRef>
          </c:xVal>
          <c:yVal>
            <c:numRef>
              <c:f>Arkusz1!$C$14</c:f>
              <c:numCache>
                <c:formatCode>#,##0.0</c:formatCode>
                <c:ptCount val="1"/>
                <c:pt idx="0">
                  <c:v>4.0546318289786205</c:v>
                </c:pt>
              </c:numCache>
            </c:numRef>
          </c:yVal>
        </c:ser>
        <c:ser>
          <c:idx val="13"/>
          <c:order val="13"/>
          <c:tx>
            <c:strRef>
              <c:f>Arkusz1!$A$15</c:f>
              <c:strCache>
                <c:ptCount val="1"/>
                <c:pt idx="0">
                  <c:v>gastronomia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6.14143071404765E-2"/>
                  <c:y val="-3.4294029058499674E-2"/>
                </c:manualLayout>
              </c:layout>
              <c:showSerName val="1"/>
            </c:dLbl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showSerName val="1"/>
          </c:dLbls>
          <c:xVal>
            <c:numRef>
              <c:f>Arkusz1!$B$15</c:f>
              <c:numCache>
                <c:formatCode>#,##0.0</c:formatCode>
                <c:ptCount val="1"/>
                <c:pt idx="0">
                  <c:v>3.9483146067415755</c:v>
                </c:pt>
              </c:numCache>
            </c:numRef>
          </c:xVal>
          <c:yVal>
            <c:numRef>
              <c:f>Arkusz1!$C$15</c:f>
              <c:numCache>
                <c:formatCode>#,##0.0</c:formatCode>
                <c:ptCount val="1"/>
                <c:pt idx="0">
                  <c:v>4.1490825688073363</c:v>
                </c:pt>
              </c:numCache>
            </c:numRef>
          </c:yVal>
        </c:ser>
        <c:ser>
          <c:idx val="14"/>
          <c:order val="14"/>
          <c:tx>
            <c:strRef>
              <c:f>Arkusz1!$A$16</c:f>
              <c:strCache>
                <c:ptCount val="1"/>
                <c:pt idx="0">
                  <c:v>zakwaterowanie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3">
                  <a:lumMod val="75000"/>
                </a:schemeClr>
              </a:solidFill>
            </c:spPr>
          </c:marker>
          <c:dLbls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showSerName val="1"/>
          </c:dLbls>
          <c:xVal>
            <c:numRef>
              <c:f>Arkusz1!$B$16</c:f>
              <c:numCache>
                <c:formatCode>#,##0.0</c:formatCode>
                <c:ptCount val="1"/>
                <c:pt idx="0">
                  <c:v>3.9685393258426984</c:v>
                </c:pt>
              </c:numCache>
            </c:numRef>
          </c:xVal>
          <c:yVal>
            <c:numRef>
              <c:f>Arkusz1!$C$16</c:f>
              <c:numCache>
                <c:formatCode>#,##0.0</c:formatCode>
                <c:ptCount val="1"/>
                <c:pt idx="0">
                  <c:v>3.9769053117782875</c:v>
                </c:pt>
              </c:numCache>
            </c:numRef>
          </c:yVal>
        </c:ser>
        <c:dLbls>
          <c:showVal val="1"/>
        </c:dLbls>
        <c:axId val="134949504"/>
        <c:axId val="134955392"/>
      </c:scatterChart>
      <c:valAx>
        <c:axId val="134949504"/>
        <c:scaling>
          <c:orientation val="minMax"/>
          <c:max val="4.4000000000000004"/>
          <c:min val="3.4"/>
        </c:scaling>
        <c:axPos val="t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#,##0.0" sourceLinked="1"/>
        <c:majorTickMark val="none"/>
        <c:tickLblPos val="low"/>
        <c:spPr>
          <a:ln w="15875">
            <a:solidFill>
              <a:srgbClr val="3095C9"/>
            </a:solidFill>
          </a:ln>
        </c:spPr>
        <c:crossAx val="134955392"/>
        <c:crosses val="max"/>
        <c:crossBetween val="midCat"/>
        <c:majorUnit val="0.1"/>
        <c:minorUnit val="0.1"/>
      </c:valAx>
      <c:valAx>
        <c:axId val="134955392"/>
        <c:scaling>
          <c:orientation val="minMax"/>
          <c:max val="4.4000000000000004"/>
          <c:min val="3.7"/>
        </c:scaling>
        <c:axPos val="r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General" sourceLinked="1"/>
        <c:majorTickMark val="none"/>
        <c:tickLblPos val="low"/>
        <c:spPr>
          <a:ln w="15875">
            <a:solidFill>
              <a:srgbClr val="3095C9"/>
            </a:solidFill>
          </a:ln>
        </c:spPr>
        <c:txPr>
          <a:bodyPr/>
          <a:lstStyle/>
          <a:p>
            <a:pPr>
              <a:defRPr>
                <a:solidFill>
                  <a:srgbClr val="333333"/>
                </a:solidFill>
              </a:defRPr>
            </a:pPr>
            <a:endParaRPr lang="pl-PL"/>
          </a:p>
        </c:txPr>
        <c:crossAx val="134949504"/>
        <c:crosses val="max"/>
        <c:crossBetween val="midCat"/>
      </c:valAx>
      <c:spPr>
        <a:solidFill>
          <a:schemeClr val="accent1">
            <a:lumMod val="20000"/>
            <a:lumOff val="80000"/>
            <a:alpha val="17000"/>
          </a:schemeClr>
        </a:solidFill>
        <a:ln w="3175">
          <a:solidFill>
            <a:srgbClr val="3095C9"/>
          </a:solidFill>
        </a:ln>
        <a:effectLst/>
      </c:spPr>
    </c:plotArea>
    <c:plotVisOnly val="1"/>
    <c:dispBlanksAs val="gap"/>
  </c:chart>
  <c:txPr>
    <a:bodyPr/>
    <a:lstStyle/>
    <a:p>
      <a:pPr>
        <a:defRPr sz="1100">
          <a:solidFill>
            <a:srgbClr val="333333"/>
          </a:solidFill>
          <a:latin typeface="Neo Sans Pro Light" pitchFamily="34" charset="0"/>
        </a:defRPr>
      </a:pPr>
      <a:endParaRPr lang="pl-PL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5.2408115368133702E-2"/>
          <c:y val="1.6112021503783529E-2"/>
          <c:w val="0.92191604206675448"/>
          <c:h val="0.9058895076472987"/>
        </c:manualLayout>
      </c:layout>
      <c:scatterChart>
        <c:scatterStyle val="lineMarker"/>
        <c:ser>
          <c:idx val="0"/>
          <c:order val="0"/>
          <c:tx>
            <c:strRef>
              <c:f>Arkusz1!$A$2</c:f>
              <c:strCache>
                <c:ptCount val="1"/>
                <c:pt idx="0">
                  <c:v>Kolumna1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008000"/>
              </a:solidFill>
              <a:ln>
                <a:noFill/>
              </a:ln>
            </c:spPr>
          </c:marker>
          <c:dLbls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dLblPos val="t"/>
            <c:showSerName val="1"/>
          </c:dLbls>
          <c:xVal>
            <c:strRef>
              <c:f>Arkusz1!$B$2</c:f>
              <c:strCache>
                <c:ptCount val="1"/>
                <c:pt idx="0">
                  <c:v>koszt</c:v>
                </c:pt>
              </c:strCache>
            </c:strRef>
          </c:xVal>
          <c:yVal>
            <c:numRef>
              <c:f>Arkusz1!$C$2</c:f>
              <c:numCache>
                <c:formatCode>#,##0.00</c:formatCode>
                <c:ptCount val="1"/>
                <c:pt idx="0">
                  <c:v>0</c:v>
                </c:pt>
              </c:numCache>
            </c:numRef>
          </c:y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dojazd 
do Polski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1.4223330024262541E-2"/>
                  <c:y val="5.9883527153313826E-2"/>
                </c:manualLayout>
              </c:layout>
              <c:dLblPos val="r"/>
              <c:showSerName val="1"/>
            </c:dLbl>
            <c:spPr>
              <a:effectLst/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dLblPos val="t"/>
            <c:showSerName val="1"/>
          </c:dLbls>
          <c:xVal>
            <c:numRef>
              <c:f>Arkusz1!$B$3</c:f>
              <c:numCache>
                <c:formatCode>#,##0.0</c:formatCode>
                <c:ptCount val="1"/>
                <c:pt idx="0">
                  <c:v>2.9886877828054326</c:v>
                </c:pt>
              </c:numCache>
            </c:numRef>
          </c:xVal>
          <c:yVal>
            <c:numRef>
              <c:f>Arkusz1!$C$3</c:f>
              <c:numCache>
                <c:formatCode>#,##0.0</c:formatCode>
                <c:ptCount val="1"/>
                <c:pt idx="0">
                  <c:v>3.7477477477477521</c:v>
                </c:pt>
              </c:numCache>
            </c:numRef>
          </c:yVal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noclegi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FCC00"/>
              </a:solidFill>
              <a:ln>
                <a:noFill/>
              </a:ln>
            </c:spPr>
          </c:marker>
          <c:dLbls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dLblPos val="t"/>
            <c:showSerName val="1"/>
          </c:dLbls>
          <c:xVal>
            <c:numRef>
              <c:f>Arkusz1!$B$4</c:f>
              <c:numCache>
                <c:formatCode>#,##0.0</c:formatCode>
                <c:ptCount val="1"/>
                <c:pt idx="0">
                  <c:v>3.0913242009132422</c:v>
                </c:pt>
              </c:numCache>
            </c:numRef>
          </c:xVal>
          <c:yVal>
            <c:numRef>
              <c:f>Arkusz1!$C$4</c:f>
              <c:numCache>
                <c:formatCode>#,##0.0</c:formatCode>
                <c:ptCount val="1"/>
                <c:pt idx="0">
                  <c:v>3.4943052391799543</c:v>
                </c:pt>
              </c:numCache>
            </c:numRef>
          </c:yVal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atrakcje turystyczne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3095C9"/>
              </a:solidFill>
              <a:ln>
                <a:noFill/>
              </a:ln>
            </c:spPr>
          </c:marker>
          <c:dLbls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dLblPos val="t"/>
            <c:showSerName val="1"/>
          </c:dLbls>
          <c:xVal>
            <c:numRef>
              <c:f>Arkusz1!$B$5</c:f>
              <c:numCache>
                <c:formatCode>#,##0.0</c:formatCode>
                <c:ptCount val="1"/>
                <c:pt idx="0">
                  <c:v>2.6315789473684208</c:v>
                </c:pt>
              </c:numCache>
            </c:numRef>
          </c:xVal>
          <c:yVal>
            <c:numRef>
              <c:f>Arkusz1!$C$5</c:f>
              <c:numCache>
                <c:formatCode>#,##0.0</c:formatCode>
                <c:ptCount val="1"/>
                <c:pt idx="0">
                  <c:v>3.6758104738154596</c:v>
                </c:pt>
              </c:numCache>
            </c:numRef>
          </c:yVal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gastronomia</c:v>
                </c:pt>
              </c:strCache>
            </c:strRef>
          </c:tx>
          <c:spPr>
            <a:ln w="28575">
              <a:noFill/>
            </a:ln>
            <a:effectLst/>
          </c:spPr>
          <c:marker>
            <c:symbol val="circle"/>
            <c:size val="9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marker>
          <c:dLbls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dLblPos val="t"/>
            <c:showSerName val="1"/>
          </c:dLbls>
          <c:xVal>
            <c:numRef>
              <c:f>Arkusz1!$B$6</c:f>
              <c:numCache>
                <c:formatCode>#,##0.0</c:formatCode>
                <c:ptCount val="1"/>
                <c:pt idx="0">
                  <c:v>2.1455847255369962</c:v>
                </c:pt>
              </c:numCache>
            </c:numRef>
          </c:xVal>
          <c:yVal>
            <c:numRef>
              <c:f>Arkusz1!$C$6</c:f>
              <c:numCache>
                <c:formatCode>#,##0.0</c:formatCode>
                <c:ptCount val="1"/>
                <c:pt idx="0">
                  <c:v>3.8400900900900901</c:v>
                </c:pt>
              </c:numCache>
            </c:numRef>
          </c:yVal>
        </c:ser>
        <c:ser>
          <c:idx val="5"/>
          <c:order val="5"/>
          <c:tx>
            <c:strRef>
              <c:f>Arkusz1!$A$7</c:f>
              <c:strCache>
                <c:ptCount val="1"/>
                <c:pt idx="0">
                  <c:v>transport 
lokalny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c:spPr>
          </c:marker>
          <c:dLbls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dLblPos val="t"/>
            <c:showSerName val="1"/>
          </c:dLbls>
          <c:xVal>
            <c:numRef>
              <c:f>Arkusz1!$B$7</c:f>
              <c:numCache>
                <c:formatCode>#,##0.0</c:formatCode>
                <c:ptCount val="1"/>
                <c:pt idx="0">
                  <c:v>2.2837837837837842</c:v>
                </c:pt>
              </c:numCache>
            </c:numRef>
          </c:xVal>
          <c:yVal>
            <c:numRef>
              <c:f>Arkusz1!$C$7</c:f>
              <c:numCache>
                <c:formatCode>#,##0.0</c:formatCode>
                <c:ptCount val="1"/>
                <c:pt idx="0">
                  <c:v>3.7619047619047641</c:v>
                </c:pt>
              </c:numCache>
            </c:numRef>
          </c:yVal>
        </c:ser>
        <c:ser>
          <c:idx val="6"/>
          <c:order val="6"/>
          <c:tx>
            <c:strRef>
              <c:f>Arkusz1!$A$8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B343A6"/>
              </a:solidFill>
              <a:ln>
                <a:noFill/>
              </a:ln>
            </c:spPr>
          </c:marker>
          <c:dLbls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dLblPos val="t"/>
            <c:showSerName val="1"/>
          </c:dLbls>
          <c:xVal>
            <c:numRef>
              <c:f>Arkusz1!$B$8</c:f>
              <c:numCache>
                <c:formatCode>General</c:formatCode>
                <c:ptCount val="1"/>
              </c:numCache>
            </c:numRef>
          </c:xVal>
          <c:yVal>
            <c:numRef>
              <c:f>Arkusz1!$C$8</c:f>
              <c:numCache>
                <c:formatCode>General</c:formatCode>
                <c:ptCount val="1"/>
              </c:numCache>
            </c:numRef>
          </c:yVal>
        </c:ser>
        <c:ser>
          <c:idx val="7"/>
          <c:order val="7"/>
          <c:tx>
            <c:strRef>
              <c:f>Arkusz1!$A$9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dLbls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dLblPos val="t"/>
            <c:showSerName val="1"/>
          </c:dLbls>
          <c:xVal>
            <c:numRef>
              <c:f>Arkusz1!$B$9</c:f>
              <c:numCache>
                <c:formatCode>General</c:formatCode>
                <c:ptCount val="1"/>
              </c:numCache>
            </c:numRef>
          </c:xVal>
          <c:yVal>
            <c:numRef>
              <c:f>Arkusz1!$C$9</c:f>
              <c:numCache>
                <c:formatCode>General</c:formatCode>
                <c:ptCount val="1"/>
              </c:numCache>
            </c:numRef>
          </c:yVal>
        </c:ser>
        <c:ser>
          <c:idx val="8"/>
          <c:order val="8"/>
          <c:tx>
            <c:strRef>
              <c:f>Arkusz1!$A$10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marker>
          <c:dLbls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dLblPos val="t"/>
            <c:showSerName val="1"/>
          </c:dLbls>
          <c:xVal>
            <c:numRef>
              <c:f>Arkusz1!$B$10</c:f>
              <c:numCache>
                <c:formatCode>General</c:formatCode>
                <c:ptCount val="1"/>
              </c:numCache>
            </c:numRef>
          </c:xVal>
          <c:yVal>
            <c:numRef>
              <c:f>Arkusz1!$C$10</c:f>
              <c:numCache>
                <c:formatCode>General</c:formatCode>
                <c:ptCount val="1"/>
              </c:numCache>
            </c:numRef>
          </c:yVal>
        </c:ser>
        <c:ser>
          <c:idx val="9"/>
          <c:order val="9"/>
          <c:tx>
            <c:strRef>
              <c:f>Arkusz1!$A$11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92D050"/>
              </a:solidFill>
              <a:ln>
                <a:noFill/>
              </a:ln>
            </c:spPr>
          </c:marker>
          <c:dLbls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dLblPos val="t"/>
            <c:showSerName val="1"/>
          </c:dLbls>
          <c:xVal>
            <c:numRef>
              <c:f>Arkusz1!$B$11</c:f>
              <c:numCache>
                <c:formatCode>General</c:formatCode>
                <c:ptCount val="1"/>
              </c:numCache>
            </c:numRef>
          </c:xVal>
          <c:yVal>
            <c:numRef>
              <c:f>Arkusz1!$C$11</c:f>
              <c:numCache>
                <c:formatCode>General</c:formatCode>
                <c:ptCount val="1"/>
              </c:numCache>
            </c:numRef>
          </c:yVal>
        </c:ser>
        <c:ser>
          <c:idx val="10"/>
          <c:order val="10"/>
          <c:tx>
            <c:strRef>
              <c:f>Arkusz1!$A$12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</c:spPr>
          </c:marker>
          <c:dLbls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dLblPos val="t"/>
            <c:showSerName val="1"/>
          </c:dLbls>
          <c:xVal>
            <c:numRef>
              <c:f>Arkusz1!$B$12</c:f>
              <c:numCache>
                <c:formatCode>General</c:formatCode>
                <c:ptCount val="1"/>
              </c:numCache>
            </c:numRef>
          </c:xVal>
          <c:yVal>
            <c:numRef>
              <c:f>Arkusz1!$C$12</c:f>
              <c:numCache>
                <c:formatCode>General</c:formatCode>
                <c:ptCount val="1"/>
              </c:numCache>
            </c:numRef>
          </c:yVal>
        </c:ser>
        <c:ser>
          <c:idx val="11"/>
          <c:order val="11"/>
          <c:tx>
            <c:strRef>
              <c:f>Arkusz1!$A$13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</c:spPr>
          </c:marker>
          <c:dLbls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dLblPos val="t"/>
            <c:showSerName val="1"/>
          </c:dLbls>
          <c:xVal>
            <c:numRef>
              <c:f>Arkusz1!$B$13</c:f>
              <c:numCache>
                <c:formatCode>General</c:formatCode>
                <c:ptCount val="1"/>
              </c:numCache>
            </c:numRef>
          </c:xVal>
          <c:yVal>
            <c:numRef>
              <c:f>Arkusz1!$C$13</c:f>
              <c:numCache>
                <c:formatCode>General</c:formatCode>
                <c:ptCount val="1"/>
              </c:numCache>
            </c:numRef>
          </c:yVal>
        </c:ser>
        <c:ser>
          <c:idx val="12"/>
          <c:order val="12"/>
          <c:tx>
            <c:strRef>
              <c:f>Arkusz1!$A$14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c:spPr>
          </c:marker>
          <c:dLbls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dLblPos val="t"/>
            <c:showSerName val="1"/>
          </c:dLbls>
          <c:xVal>
            <c:numRef>
              <c:f>Arkusz1!$B$14</c:f>
              <c:numCache>
                <c:formatCode>General</c:formatCode>
                <c:ptCount val="1"/>
              </c:numCache>
            </c:numRef>
          </c:xVal>
          <c:yVal>
            <c:numRef>
              <c:f>Arkusz1!$C$14</c:f>
              <c:numCache>
                <c:formatCode>General</c:formatCode>
                <c:ptCount val="1"/>
              </c:numCache>
            </c:numRef>
          </c:yVal>
        </c:ser>
        <c:ser>
          <c:idx val="13"/>
          <c:order val="13"/>
          <c:tx>
            <c:strRef>
              <c:f>Arkusz1!$A$15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c:spPr>
          </c:marker>
          <c:dLbls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dLblPos val="t"/>
            <c:showSerName val="1"/>
          </c:dLbls>
          <c:xVal>
            <c:numRef>
              <c:f>Arkusz1!$B$15</c:f>
              <c:numCache>
                <c:formatCode>General</c:formatCode>
                <c:ptCount val="1"/>
              </c:numCache>
            </c:numRef>
          </c:xVal>
          <c:yVal>
            <c:numRef>
              <c:f>Arkusz1!$C$15</c:f>
              <c:numCache>
                <c:formatCode>General</c:formatCode>
                <c:ptCount val="1"/>
              </c:numCache>
            </c:numRef>
          </c:yVal>
        </c:ser>
        <c:dLbls>
          <c:showVal val="1"/>
        </c:dLbls>
        <c:axId val="135161728"/>
        <c:axId val="135163264"/>
      </c:scatterChart>
      <c:valAx>
        <c:axId val="135161728"/>
        <c:scaling>
          <c:orientation val="minMax"/>
          <c:max val="3.2"/>
          <c:min val="2"/>
        </c:scaling>
        <c:axPos val="t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#,##0.0" sourceLinked="1"/>
        <c:majorTickMark val="none"/>
        <c:tickLblPos val="low"/>
        <c:spPr>
          <a:ln w="15875">
            <a:solidFill>
              <a:srgbClr val="3095C9"/>
            </a:solidFill>
          </a:ln>
        </c:spPr>
        <c:crossAx val="135163264"/>
        <c:crosses val="max"/>
        <c:crossBetween val="midCat"/>
        <c:majorUnit val="0.1"/>
        <c:minorUnit val="0.1"/>
      </c:valAx>
      <c:valAx>
        <c:axId val="135163264"/>
        <c:scaling>
          <c:orientation val="minMax"/>
          <c:max val="3.9"/>
          <c:min val="3.4"/>
        </c:scaling>
        <c:axPos val="r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#,##0.0" sourceLinked="0"/>
        <c:majorTickMark val="none"/>
        <c:tickLblPos val="low"/>
        <c:spPr>
          <a:ln w="15875">
            <a:solidFill>
              <a:srgbClr val="3095C9"/>
            </a:solidFill>
          </a:ln>
        </c:spPr>
        <c:txPr>
          <a:bodyPr/>
          <a:lstStyle/>
          <a:p>
            <a:pPr>
              <a:defRPr>
                <a:solidFill>
                  <a:srgbClr val="333333"/>
                </a:solidFill>
              </a:defRPr>
            </a:pPr>
            <a:endParaRPr lang="pl-PL"/>
          </a:p>
        </c:txPr>
        <c:crossAx val="135161728"/>
        <c:crosses val="max"/>
        <c:crossBetween val="midCat"/>
        <c:majorUnit val="0.1"/>
      </c:valAx>
      <c:spPr>
        <a:solidFill>
          <a:schemeClr val="accent1">
            <a:lumMod val="20000"/>
            <a:lumOff val="80000"/>
            <a:alpha val="17000"/>
          </a:schemeClr>
        </a:solidFill>
        <a:ln w="3175">
          <a:solidFill>
            <a:srgbClr val="3095C9"/>
          </a:solidFill>
        </a:ln>
        <a:effectLst/>
      </c:spPr>
    </c:plotArea>
    <c:plotVisOnly val="1"/>
    <c:dispBlanksAs val="gap"/>
  </c:chart>
  <c:txPr>
    <a:bodyPr/>
    <a:lstStyle/>
    <a:p>
      <a:pPr>
        <a:defRPr sz="1100">
          <a:solidFill>
            <a:srgbClr val="333333"/>
          </a:solidFill>
          <a:latin typeface="Neo Sans Pro Light" pitchFamily="34" charset="0"/>
        </a:defRPr>
      </a:pPr>
      <a:endParaRPr lang="pl-PL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2540428975633533"/>
          <c:y val="0.1491082609476862"/>
          <c:w val="0.48445782009884242"/>
          <c:h val="0.74163913200316656"/>
        </c:manualLayout>
      </c:layout>
      <c:radarChart>
        <c:radarStyle val="marker"/>
        <c:ser>
          <c:idx val="0"/>
          <c:order val="0"/>
          <c:spPr>
            <a:ln>
              <a:solidFill>
                <a:srgbClr val="871D79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1.4223330024262541E-3"/>
                  <c:y val="7.6208953463332604E-2"/>
                </c:manualLayout>
              </c:layout>
              <c:showVal val="1"/>
            </c:dLbl>
            <c:dLbl>
              <c:idx val="1"/>
              <c:layout>
                <c:manualLayout>
                  <c:x val="-2.4179661041246314E-2"/>
                  <c:y val="6.5321960111427962E-2"/>
                </c:manualLayout>
              </c:layout>
              <c:showVal val="1"/>
            </c:dLbl>
            <c:dLbl>
              <c:idx val="2"/>
              <c:layout>
                <c:manualLayout>
                  <c:x val="-3.6980658063082594E-2"/>
                  <c:y val="5.2257568089142364E-2"/>
                </c:manualLayout>
              </c:layout>
              <c:showVal val="1"/>
            </c:dLbl>
            <c:dLbl>
              <c:idx val="3"/>
              <c:layout>
                <c:manualLayout>
                  <c:x val="-4.5514656077640124E-2"/>
                  <c:y val="3.0483581385333042E-2"/>
                </c:manualLayout>
              </c:layout>
              <c:showVal val="1"/>
            </c:dLbl>
            <c:dLbl>
              <c:idx val="4"/>
              <c:layout>
                <c:manualLayout>
                  <c:x val="-4.9781655084918913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-4.2669990072787614E-2"/>
                  <c:y val="-2.395138537419025E-2"/>
                </c:manualLayout>
              </c:layout>
              <c:showVal val="1"/>
            </c:dLbl>
            <c:dLbl>
              <c:idx val="6"/>
              <c:layout>
                <c:manualLayout>
                  <c:x val="-3.271365905580384E-2"/>
                  <c:y val="-4.7902770748380522E-2"/>
                </c:manualLayout>
              </c:layout>
              <c:showVal val="1"/>
            </c:dLbl>
            <c:dLbl>
              <c:idx val="7"/>
              <c:layout>
                <c:manualLayout>
                  <c:x val="-1.5645663026688791E-2"/>
                  <c:y val="-6.314456144104702E-2"/>
                </c:manualLayout>
              </c:layout>
              <c:showVal val="1"/>
            </c:dLbl>
            <c:dLbl>
              <c:idx val="8"/>
              <c:layout>
                <c:manualLayout>
                  <c:x val="0"/>
                  <c:y val="-7.1854156122570748E-2"/>
                </c:manualLayout>
              </c:layout>
              <c:showVal val="1"/>
            </c:dLbl>
            <c:dLbl>
              <c:idx val="9"/>
              <c:layout>
                <c:manualLayout>
                  <c:x val="1.9912662033967618E-2"/>
                  <c:y val="-6.5321960111427962E-2"/>
                </c:manualLayout>
              </c:layout>
              <c:showVal val="1"/>
            </c:dLbl>
            <c:dLbl>
              <c:idx val="10"/>
              <c:layout>
                <c:manualLayout>
                  <c:x val="3.8402991065508853E-2"/>
                  <c:y val="-5.4434966759523362E-2"/>
                </c:manualLayout>
              </c:layout>
              <c:showVal val="1"/>
            </c:dLbl>
            <c:dLbl>
              <c:idx val="11"/>
              <c:layout>
                <c:manualLayout>
                  <c:x val="4.4092323075213928E-2"/>
                  <c:y val="-2.1773986703809346E-2"/>
                </c:manualLayout>
              </c:layout>
              <c:showVal val="1"/>
            </c:dLbl>
            <c:dLbl>
              <c:idx val="12"/>
              <c:layout>
                <c:manualLayout>
                  <c:x val="5.2626321089771423E-2"/>
                  <c:y val="2.1773986703809353E-3"/>
                </c:manualLayout>
              </c:layout>
              <c:showVal val="1"/>
            </c:dLbl>
            <c:dLbl>
              <c:idx val="13"/>
              <c:layout>
                <c:manualLayout>
                  <c:x val="4.2669990072787614E-2"/>
                  <c:y val="2.8306182714952111E-2"/>
                </c:manualLayout>
              </c:layout>
              <c:showVal val="1"/>
            </c:dLbl>
            <c:dLbl>
              <c:idx val="14"/>
              <c:layout>
                <c:manualLayout>
                  <c:x val="3.6980658063082594E-2"/>
                  <c:y val="4.354797340761863E-2"/>
                </c:manualLayout>
              </c:layout>
              <c:showVal val="1"/>
            </c:dLbl>
            <c:dLbl>
              <c:idx val="15"/>
              <c:layout>
                <c:manualLayout>
                  <c:x val="1.8490329031541301E-2"/>
                  <c:y val="7.403155479295169E-2"/>
                </c:manualLayout>
              </c:layout>
              <c:showVal val="1"/>
            </c:dLbl>
            <c:spPr>
              <a:solidFill>
                <a:srgbClr val="871D79"/>
              </a:solidFill>
              <a:ln>
                <a:solidFill>
                  <a:srgbClr val="871D79"/>
                </a:solidFill>
              </a:ln>
            </c:spPr>
            <c:txPr>
              <a:bodyPr anchor="ctr" anchorCtr="0"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Val val="1"/>
          </c:dLbls>
          <c:cat>
            <c:strRef>
              <c:f>Arkusz1!$A$2:$A$17</c:f>
              <c:strCache>
                <c:ptCount val="16"/>
                <c:pt idx="0">
                  <c:v>pobyt w Polsce pozytywnie mnie zaskoczył</c:v>
                </c:pt>
                <c:pt idx="1">
                  <c:v>jest to kraj, po którym nie boję się podróżować</c:v>
                </c:pt>
                <c:pt idx="2">
                  <c:v>mogłem(am) tam spędzić czas tak jak lubię</c:v>
                </c:pt>
                <c:pt idx="3">
                  <c:v>w Polsce są piękne krajobrazy</c:v>
                </c:pt>
                <c:pt idx="4">
                  <c:v>Polska jest krajem atrakcyjnym turystycznie</c:v>
                </c:pt>
                <c:pt idx="5">
                  <c:v>to jeden z krajów, które chciał(a)bym jeszcze lepiej poznać</c:v>
                </c:pt>
                <c:pt idx="6">
                  <c:v>Polska oferuje korzystne ceny usług turystycznych</c:v>
                </c:pt>
                <c:pt idx="7">
                  <c:v>Polska jest krajem, do którego łatwo jest dotrzeć</c:v>
                </c:pt>
                <c:pt idx="8">
                  <c:v>Polska jest krajem, którego walory turystyczne wymagają większej reklamy</c:v>
                </c:pt>
                <c:pt idx="9">
                  <c:v>w Polsce jest dobra infrastruktura turystyczna</c:v>
                </c:pt>
                <c:pt idx="10">
                  <c:v>Polska jest krajem, po którym łatwo się poruszać</c:v>
                </c:pt>
                <c:pt idx="11">
                  <c:v>w Polsce odbywa się wiele ważnych wydarzeń kulturalnych</c:v>
                </c:pt>
                <c:pt idx="12">
                  <c:v>Polska oferuje wysoki standard usług turystycznych</c:v>
                </c:pt>
                <c:pt idx="13">
                  <c:v>w Polsce nie miałem(am) trudności w porozumiewaniu się z mieszkańcami tego kraju</c:v>
                </c:pt>
                <c:pt idx="14">
                  <c:v>łatwo jest znaleźć informacje o polskiej ofercie turystycznej</c:v>
                </c:pt>
                <c:pt idx="15">
                  <c:v>pobyt w Polsce jest ciekawszy niż w wielu innych popularnych miejscach za granicą</c:v>
                </c:pt>
              </c:strCache>
            </c:strRef>
          </c:cat>
          <c:val>
            <c:numRef>
              <c:f>Arkusz1!$B$2:$B$17</c:f>
              <c:numCache>
                <c:formatCode>#,##0.0</c:formatCode>
                <c:ptCount val="16"/>
                <c:pt idx="0">
                  <c:v>4.2719101123595502</c:v>
                </c:pt>
                <c:pt idx="1">
                  <c:v>4.148314606741569</c:v>
                </c:pt>
                <c:pt idx="2">
                  <c:v>4.1280898876404448</c:v>
                </c:pt>
                <c:pt idx="3">
                  <c:v>3.9595505617977542</c:v>
                </c:pt>
                <c:pt idx="4">
                  <c:v>4.0606741573033709</c:v>
                </c:pt>
                <c:pt idx="5">
                  <c:v>4.0853932584269659</c:v>
                </c:pt>
                <c:pt idx="6">
                  <c:v>4.0224719101123565</c:v>
                </c:pt>
                <c:pt idx="7">
                  <c:v>3.9910112359550562</c:v>
                </c:pt>
                <c:pt idx="8">
                  <c:v>3.9842696629213492</c:v>
                </c:pt>
                <c:pt idx="9">
                  <c:v>3.7865168539325862</c:v>
                </c:pt>
                <c:pt idx="10">
                  <c:v>3.7932584269662923</c:v>
                </c:pt>
                <c:pt idx="11">
                  <c:v>3.5280898876404496</c:v>
                </c:pt>
                <c:pt idx="12">
                  <c:v>3.6224719101123601</c:v>
                </c:pt>
                <c:pt idx="13">
                  <c:v>3.797752808988764</c:v>
                </c:pt>
                <c:pt idx="14">
                  <c:v>3.5303370786516877</c:v>
                </c:pt>
                <c:pt idx="15">
                  <c:v>3.4337078651685395</c:v>
                </c:pt>
              </c:numCache>
            </c:numRef>
          </c:val>
        </c:ser>
        <c:axId val="139093504"/>
        <c:axId val="139095040"/>
      </c:radarChart>
      <c:catAx>
        <c:axId val="139093504"/>
        <c:scaling>
          <c:orientation val="minMax"/>
        </c:scaling>
        <c:axPos val="b"/>
        <c:majorGridlines/>
        <c:tickLblPos val="nextTo"/>
        <c:txPr>
          <a:bodyPr/>
          <a:lstStyle/>
          <a:p>
            <a:pPr>
              <a:defRPr sz="1000"/>
            </a:pPr>
            <a:endParaRPr lang="pl-PL"/>
          </a:p>
        </c:txPr>
        <c:crossAx val="139095040"/>
        <c:crosses val="autoZero"/>
        <c:auto val="1"/>
        <c:lblAlgn val="ctr"/>
        <c:lblOffset val="100"/>
      </c:catAx>
      <c:valAx>
        <c:axId val="139095040"/>
        <c:scaling>
          <c:orientation val="minMax"/>
          <c:max val="5"/>
          <c:min val="1"/>
        </c:scaling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#,##0.0" sourceLinked="1"/>
        <c:majorTickMark val="cross"/>
        <c:tickLblPos val="nextTo"/>
        <c:spPr>
          <a:ln w="3175">
            <a:solidFill>
              <a:schemeClr val="bg1">
                <a:lumMod val="75000"/>
              </a:schemeClr>
            </a:solidFill>
            <a:prstDash val="sysDot"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39093504"/>
        <c:crosses val="autoZero"/>
        <c:crossBetween val="between"/>
        <c:majorUnit val="1"/>
      </c:valAx>
    </c:plotArea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30943761257856595"/>
          <c:y val="0.13421340975178067"/>
          <c:w val="0.49455365615113783"/>
          <c:h val="0.70669242073914262"/>
        </c:manualLayout>
      </c:layout>
      <c:barChart>
        <c:barDir val="col"/>
        <c:grouping val="percentStacked"/>
        <c:ser>
          <c:idx val="0"/>
          <c:order val="0"/>
          <c:tx>
            <c:strRef>
              <c:f>Arkusz1!$B$1</c:f>
              <c:strCache>
                <c:ptCount val="1"/>
                <c:pt idx="0">
                  <c:v>bardzo niezadowolony</c:v>
                </c:pt>
              </c:strCache>
            </c:strRef>
          </c:tx>
          <c:spPr>
            <a:solidFill>
              <a:srgbClr val="FF6600"/>
            </a:solidFill>
          </c:spPr>
          <c:dPt>
            <c:idx val="1"/>
            <c:spPr>
              <a:solidFill>
                <a:srgbClr val="FF9900"/>
              </a:solidFill>
            </c:spPr>
          </c:dPt>
          <c:cat>
            <c:strRef>
              <c:f>Arkusz1!$A$2:$A$3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Arkusz1!$B$2:$B$3</c:f>
              <c:numCache>
                <c:formatCode>#,##0%</c:formatCode>
                <c:ptCount val="2"/>
                <c:pt idx="0">
                  <c:v>3.6015325670498116E-2</c:v>
                </c:pt>
                <c:pt idx="1">
                  <c:v>7.0498084291187799E-2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raczej niezadowolony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3.1804298611629721E-2"/>
                  <c:y val="0"/>
                </c:manualLayout>
              </c:layout>
              <c:dLblPos val="ctr"/>
              <c:showVal val="1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>
                    <a:solidFill>
                      <a:srgbClr val="333333"/>
                    </a:solidFill>
                  </a:defRPr>
                </a:pPr>
                <a:endParaRPr lang="pl-PL"/>
              </a:p>
            </c:txPr>
            <c:dLblPos val="ctr"/>
            <c:showVal val="1"/>
          </c:dLbls>
          <c:cat>
            <c:strRef>
              <c:f>Arkusz1!$A$2:$A$3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Arkusz1!$C$2:$C$3</c:f>
              <c:numCache>
                <c:formatCode>#,##0%</c:formatCode>
                <c:ptCount val="2"/>
                <c:pt idx="0">
                  <c:v>3.4482758620689655E-2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ani niezadowolony ani zadowolony/ nie wiem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Pt>
            <c:idx val="1"/>
            <c:spPr>
              <a:noFill/>
            </c:spPr>
          </c:dPt>
          <c:dLbls>
            <c:dLbl>
              <c:idx val="0"/>
              <c:layout>
                <c:manualLayout>
                  <c:x val="-2.3130398990276132E-2"/>
                  <c:y val="-5.3521008049222472E-3"/>
                </c:manualLayout>
              </c:layout>
              <c:dLblPos val="ctr"/>
              <c:showVal val="1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>
                    <a:solidFill>
                      <a:srgbClr val="333333"/>
                    </a:solidFill>
                  </a:defRPr>
                </a:pPr>
                <a:endParaRPr lang="pl-PL"/>
              </a:p>
            </c:txPr>
            <c:dLblPos val="ctr"/>
            <c:showVal val="1"/>
          </c:dLbls>
          <c:cat>
            <c:strRef>
              <c:f>Arkusz1!$A$2:$A$3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Arkusz1!$D$2:$D$3</c:f>
              <c:numCache>
                <c:formatCode>#,##0%</c:formatCode>
                <c:ptCount val="2"/>
                <c:pt idx="0">
                  <c:v>3.9846743295019187E-2</c:v>
                </c:pt>
                <c:pt idx="1">
                  <c:v>4.0000000000000022E-2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raczej zadowolony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1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pl-PL"/>
              </a:p>
            </c:txPr>
            <c:dLblPos val="ctr"/>
            <c:showVal val="1"/>
          </c:dLbls>
          <c:cat>
            <c:strRef>
              <c:f>Arkusz1!$A$2:$A$3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Arkusz1!$E$2:$E$3</c:f>
              <c:numCache>
                <c:formatCode>#,##0%</c:formatCode>
                <c:ptCount val="2"/>
                <c:pt idx="0">
                  <c:v>0.40996168582375503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bardzo zadowolony</c:v>
                </c:pt>
              </c:strCache>
            </c:strRef>
          </c:tx>
          <c:spPr>
            <a:solidFill>
              <a:srgbClr val="33CC33"/>
            </a:solidFill>
          </c:spPr>
          <c:dPt>
            <c:idx val="1"/>
            <c:spPr>
              <a:solidFill>
                <a:srgbClr val="92D050"/>
              </a:solidFill>
            </c:spPr>
          </c:dPt>
          <c:cat>
            <c:strRef>
              <c:f>Arkusz1!$A$2:$A$3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Arkusz1!$F$2:$F$3</c:f>
              <c:numCache>
                <c:formatCode>#,##0%</c:formatCode>
                <c:ptCount val="2"/>
                <c:pt idx="0">
                  <c:v>0.47969348659003824</c:v>
                </c:pt>
                <c:pt idx="1">
                  <c:v>0.88965517241379399</c:v>
                </c:pt>
              </c:numCache>
            </c:numRef>
          </c:val>
        </c:ser>
        <c:dLbls>
          <c:showVal val="1"/>
        </c:dLbls>
        <c:gapWidth val="110"/>
        <c:overlap val="100"/>
        <c:axId val="145853056"/>
        <c:axId val="145896960"/>
      </c:barChart>
      <c:catAx>
        <c:axId val="145853056"/>
        <c:scaling>
          <c:orientation val="minMax"/>
        </c:scaling>
        <c:axPos val="b"/>
        <c:numFmt formatCode="#,##0.00" sourceLinked="1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145896960"/>
        <c:crosses val="autoZero"/>
        <c:auto val="1"/>
        <c:lblAlgn val="ctr"/>
        <c:lblOffset val="100"/>
      </c:catAx>
      <c:valAx>
        <c:axId val="145896960"/>
        <c:scaling>
          <c:orientation val="minMax"/>
          <c:max val="1"/>
          <c:min val="0"/>
        </c:scaling>
        <c:delete val="1"/>
        <c:axPos val="l"/>
        <c:numFmt formatCode="0%" sourceLinked="1"/>
        <c:tickLblPos val="none"/>
        <c:crossAx val="145853056"/>
        <c:crosses val="autoZero"/>
        <c:crossBetween val="between"/>
        <c:majorUnit val="0.2"/>
      </c:valAx>
    </c:plotArea>
    <c:legend>
      <c:legendPos val="l"/>
      <c:layout>
        <c:manualLayout>
          <c:xMode val="edge"/>
          <c:yMode val="edge"/>
          <c:x val="1.7347799242707112E-2"/>
          <c:y val="0.14633105268207094"/>
          <c:w val="0.34200708118041551"/>
          <c:h val="0.72940983456125164"/>
        </c:manualLayout>
      </c:layout>
    </c:legend>
    <c:plotVisOnly val="1"/>
    <c:dispBlanksAs val="gap"/>
  </c:chart>
  <c:txPr>
    <a:bodyPr/>
    <a:lstStyle/>
    <a:p>
      <a:pPr>
        <a:defRPr sz="1100"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30943761257856595"/>
          <c:y val="0.13421340975178067"/>
          <c:w val="0.49455365615113783"/>
          <c:h val="0.70669242073914262"/>
        </c:manualLayout>
      </c:layout>
      <c:barChart>
        <c:barDir val="col"/>
        <c:grouping val="percentStacked"/>
        <c:ser>
          <c:idx val="0"/>
          <c:order val="0"/>
          <c:tx>
            <c:strRef>
              <c:f>Arkusz1!$B$7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FF6600"/>
            </a:solidFill>
          </c:spPr>
          <c:dPt>
            <c:idx val="1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-2.8912998737845159E-2"/>
                  <c:y val="1.07042016098445E-2"/>
                </c:manualLayout>
              </c:layout>
              <c:dLblPos val="ctr"/>
              <c:showVal val="1"/>
            </c:dLbl>
            <c:dLblPos val="ctr"/>
            <c:showVal val="1"/>
          </c:dLbls>
          <c:cat>
            <c:strRef>
              <c:f>Arkusz1!$A$8:$A$9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Arkusz1!$B$8:$B$9</c:f>
              <c:numCache>
                <c:formatCode>#,##0%</c:formatCode>
                <c:ptCount val="2"/>
                <c:pt idx="0">
                  <c:v>1.3026819923371642E-2</c:v>
                </c:pt>
                <c:pt idx="1">
                  <c:v>4.4444444444444439E-2</c:v>
                </c:pt>
              </c:numCache>
            </c:numRef>
          </c:val>
        </c:ser>
        <c:ser>
          <c:idx val="1"/>
          <c:order val="1"/>
          <c:tx>
            <c:strRef>
              <c:f>Arkusz1!$C$7</c:f>
              <c:strCache>
                <c:ptCount val="1"/>
                <c:pt idx="0">
                  <c:v>raczej nie</c:v>
                </c:pt>
              </c:strCache>
            </c:strRef>
          </c:tx>
          <c:spPr>
            <a:solidFill>
              <a:srgbClr val="FFC000"/>
            </a:solidFill>
          </c:spPr>
          <c:dLbls>
            <c:delete val="1"/>
          </c:dLbls>
          <c:cat>
            <c:strRef>
              <c:f>Arkusz1!$A$8:$A$9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Arkusz1!$C$8:$C$9</c:f>
              <c:numCache>
                <c:formatCode>General</c:formatCode>
                <c:ptCount val="2"/>
                <c:pt idx="0" formatCode="#,##0%">
                  <c:v>3.1417624521072801E-2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Arkusz1!$D$7</c:f>
              <c:strCache>
                <c:ptCount val="1"/>
                <c:pt idx="0">
                  <c:v>ani tak ani nie/nie wiem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Pt>
            <c:idx val="1"/>
            <c:spPr>
              <a:noFill/>
            </c:spPr>
          </c:dPt>
          <c:dLbls>
            <c:dLbl>
              <c:idx val="1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pl-PL"/>
              </a:p>
            </c:txPr>
            <c:dLblPos val="ctr"/>
            <c:showVal val="1"/>
          </c:dLbls>
          <c:cat>
            <c:strRef>
              <c:f>Arkusz1!$A$8:$A$9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Arkusz1!$D$8:$D$9</c:f>
              <c:numCache>
                <c:formatCode>General</c:formatCode>
                <c:ptCount val="2"/>
                <c:pt idx="0" formatCode="#,##0%">
                  <c:v>9.5785440613026906E-2</c:v>
                </c:pt>
                <c:pt idx="1">
                  <c:v>0.1</c:v>
                </c:pt>
              </c:numCache>
            </c:numRef>
          </c:val>
        </c:ser>
        <c:ser>
          <c:idx val="3"/>
          <c:order val="3"/>
          <c:tx>
            <c:strRef>
              <c:f>Arkusz1!$E$7</c:f>
              <c:strCache>
                <c:ptCount val="1"/>
                <c:pt idx="0">
                  <c:v>raczej tak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1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pl-PL"/>
              </a:p>
            </c:txPr>
            <c:dLblPos val="ctr"/>
            <c:showVal val="1"/>
          </c:dLbls>
          <c:cat>
            <c:strRef>
              <c:f>Arkusz1!$A$8:$A$9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Arkusz1!$E$8:$E$9</c:f>
              <c:numCache>
                <c:formatCode>#,##0%</c:formatCode>
                <c:ptCount val="2"/>
                <c:pt idx="0">
                  <c:v>0.3164750957854412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Arkusz1!$F$7</c:f>
              <c:strCache>
                <c:ptCount val="1"/>
                <c:pt idx="0">
                  <c:v>zdecydowanie tak</c:v>
                </c:pt>
              </c:strCache>
            </c:strRef>
          </c:tx>
          <c:spPr>
            <a:solidFill>
              <a:srgbClr val="33CC33"/>
            </a:solidFill>
          </c:spPr>
          <c:dPt>
            <c:idx val="1"/>
            <c:spPr>
              <a:solidFill>
                <a:srgbClr val="92D050"/>
              </a:solidFill>
            </c:spPr>
          </c:dPt>
          <c:cat>
            <c:strRef>
              <c:f>Arkusz1!$A$8:$A$9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Arkusz1!$F$8:$F$9</c:f>
              <c:numCache>
                <c:formatCode>#,##0%</c:formatCode>
                <c:ptCount val="2"/>
                <c:pt idx="0">
                  <c:v>0.54329501915708855</c:v>
                </c:pt>
                <c:pt idx="1">
                  <c:v>0.85977011494252875</c:v>
                </c:pt>
              </c:numCache>
            </c:numRef>
          </c:val>
        </c:ser>
        <c:dLbls>
          <c:showVal val="1"/>
        </c:dLbls>
        <c:gapWidth val="110"/>
        <c:overlap val="100"/>
        <c:axId val="145779328"/>
        <c:axId val="145785216"/>
      </c:barChart>
      <c:catAx>
        <c:axId val="145779328"/>
        <c:scaling>
          <c:orientation val="minMax"/>
        </c:scaling>
        <c:axPos val="b"/>
        <c:numFmt formatCode="#,##0.00" sourceLinked="1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145785216"/>
        <c:crosses val="autoZero"/>
        <c:auto val="1"/>
        <c:lblAlgn val="ctr"/>
        <c:lblOffset val="100"/>
      </c:catAx>
      <c:valAx>
        <c:axId val="145785216"/>
        <c:scaling>
          <c:orientation val="minMax"/>
          <c:max val="1"/>
          <c:min val="0"/>
        </c:scaling>
        <c:delete val="1"/>
        <c:axPos val="l"/>
        <c:numFmt formatCode="0%" sourceLinked="1"/>
        <c:tickLblPos val="none"/>
        <c:crossAx val="145779328"/>
        <c:crosses val="autoZero"/>
        <c:crossBetween val="between"/>
        <c:majorUnit val="0.2"/>
      </c:valAx>
    </c:plotArea>
    <c:legend>
      <c:legendPos val="l"/>
      <c:layout>
        <c:manualLayout>
          <c:xMode val="edge"/>
          <c:yMode val="edge"/>
          <c:x val="1.7347799242707112E-2"/>
          <c:y val="0.14633105268207094"/>
          <c:w val="0.34200708118041551"/>
          <c:h val="0.72940983456125164"/>
        </c:manualLayout>
      </c:layout>
    </c:legend>
    <c:plotVisOnly val="1"/>
    <c:dispBlanksAs val="gap"/>
  </c:chart>
  <c:txPr>
    <a:bodyPr/>
    <a:lstStyle/>
    <a:p>
      <a:pPr>
        <a:defRPr sz="1100"/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30943761257856595"/>
          <c:y val="0.13421340975178067"/>
          <c:w val="0.49455365615113783"/>
          <c:h val="0.70669242073914262"/>
        </c:manualLayout>
      </c:layout>
      <c:barChart>
        <c:barDir val="col"/>
        <c:grouping val="percentStacked"/>
        <c:ser>
          <c:idx val="0"/>
          <c:order val="0"/>
          <c:tx>
            <c:strRef>
              <c:f>Arkusz1!$B$4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FF6600"/>
            </a:solidFill>
          </c:spPr>
          <c:dPt>
            <c:idx val="1"/>
            <c:spPr>
              <a:solidFill>
                <a:srgbClr val="FF9900"/>
              </a:solidFill>
            </c:spPr>
          </c:dPt>
          <c:dLbls>
            <c:dLbl>
              <c:idx val="0"/>
              <c:delete val="1"/>
            </c:dLbl>
            <c:dLblPos val="ctr"/>
            <c:showVal val="1"/>
          </c:dLbls>
          <c:cat>
            <c:strRef>
              <c:f>Arkusz1!$A$5:$A$6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Arkusz1!$B$5:$B$6</c:f>
              <c:numCache>
                <c:formatCode>#,##0%</c:formatCode>
                <c:ptCount val="2"/>
                <c:pt idx="0">
                  <c:v>3.8314176245210748E-3</c:v>
                </c:pt>
                <c:pt idx="1">
                  <c:v>3.1417624521072801E-2</c:v>
                </c:pt>
              </c:numCache>
            </c:numRef>
          </c:val>
        </c:ser>
        <c:ser>
          <c:idx val="1"/>
          <c:order val="1"/>
          <c:tx>
            <c:strRef>
              <c:f>Arkusz1!$C$4</c:f>
              <c:strCache>
                <c:ptCount val="1"/>
                <c:pt idx="0">
                  <c:v>raczej nie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2.0239099116491611E-2"/>
                  <c:y val="0"/>
                </c:manualLayout>
              </c:layout>
              <c:dLblPos val="ctr"/>
              <c:showVal val="1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>
                    <a:solidFill>
                      <a:srgbClr val="333333"/>
                    </a:solidFill>
                  </a:defRPr>
                </a:pPr>
                <a:endParaRPr lang="pl-PL"/>
              </a:p>
            </c:txPr>
            <c:dLblPos val="ctr"/>
            <c:showVal val="1"/>
          </c:dLbls>
          <c:cat>
            <c:strRef>
              <c:f>Arkusz1!$A$5:$A$6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Arkusz1!$C$5:$C$6</c:f>
              <c:numCache>
                <c:formatCode>#,##0%</c:formatCode>
                <c:ptCount val="2"/>
                <c:pt idx="0">
                  <c:v>2.7586206896551741E-2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Arkusz1!$D$4</c:f>
              <c:strCache>
                <c:ptCount val="1"/>
                <c:pt idx="0">
                  <c:v>ani nie ani tak / nie wiem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Pt>
            <c:idx val="1"/>
            <c:spPr>
              <a:noFill/>
            </c:spPr>
          </c:dPt>
          <c:dLbls>
            <c:dLbl>
              <c:idx val="0"/>
              <c:layout>
                <c:manualLayout>
                  <c:x val="1.7347799242707112E-2"/>
                  <c:y val="5.3521008049222472E-3"/>
                </c:manualLayout>
              </c:layout>
              <c:dLblPos val="ctr"/>
              <c:showVal val="1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>
                    <a:solidFill>
                      <a:srgbClr val="333333"/>
                    </a:solidFill>
                  </a:defRPr>
                </a:pPr>
                <a:endParaRPr lang="pl-PL"/>
              </a:p>
            </c:txPr>
            <c:dLblPos val="ctr"/>
            <c:showVal val="1"/>
          </c:dLbls>
          <c:cat>
            <c:strRef>
              <c:f>Arkusz1!$A$5:$A$6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Arkusz1!$D$5:$D$6</c:f>
              <c:numCache>
                <c:formatCode>#,##0%</c:formatCode>
                <c:ptCount val="2"/>
                <c:pt idx="0">
                  <c:v>7.9693486590038387E-2</c:v>
                </c:pt>
                <c:pt idx="1">
                  <c:v>8.0000000000000043E-2</c:v>
                </c:pt>
              </c:numCache>
            </c:numRef>
          </c:val>
        </c:ser>
        <c:ser>
          <c:idx val="3"/>
          <c:order val="3"/>
          <c:tx>
            <c:strRef>
              <c:f>Arkusz1!$E$4</c:f>
              <c:strCache>
                <c:ptCount val="1"/>
                <c:pt idx="0">
                  <c:v>raczej tak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1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pl-PL"/>
              </a:p>
            </c:txPr>
            <c:dLblPos val="ctr"/>
            <c:showVal val="1"/>
          </c:dLbls>
          <c:cat>
            <c:strRef>
              <c:f>Arkusz1!$A$5:$A$6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Arkusz1!$E$5:$E$6</c:f>
              <c:numCache>
                <c:formatCode>#,##0%</c:formatCode>
                <c:ptCount val="2"/>
                <c:pt idx="0">
                  <c:v>0.31494252873563244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Arkusz1!$F$4</c:f>
              <c:strCache>
                <c:ptCount val="1"/>
                <c:pt idx="0">
                  <c:v>zdecydowanie tak</c:v>
                </c:pt>
              </c:strCache>
            </c:strRef>
          </c:tx>
          <c:spPr>
            <a:solidFill>
              <a:srgbClr val="33CC33"/>
            </a:solidFill>
          </c:spPr>
          <c:dPt>
            <c:idx val="1"/>
            <c:spPr>
              <a:solidFill>
                <a:srgbClr val="92D050"/>
              </a:solidFill>
            </c:spPr>
          </c:dPt>
          <c:cat>
            <c:strRef>
              <c:f>Arkusz1!$A$5:$A$6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Arkusz1!$F$5:$F$6</c:f>
              <c:numCache>
                <c:formatCode>#,##0%</c:formatCode>
                <c:ptCount val="2"/>
                <c:pt idx="0">
                  <c:v>0.57394636015325651</c:v>
                </c:pt>
                <c:pt idx="1">
                  <c:v>0.88888888888888895</c:v>
                </c:pt>
              </c:numCache>
            </c:numRef>
          </c:val>
        </c:ser>
        <c:dLbls>
          <c:showVal val="1"/>
        </c:dLbls>
        <c:gapWidth val="90"/>
        <c:overlap val="100"/>
        <c:axId val="145901440"/>
        <c:axId val="145902976"/>
      </c:barChart>
      <c:catAx>
        <c:axId val="145901440"/>
        <c:scaling>
          <c:orientation val="minMax"/>
        </c:scaling>
        <c:axPos val="b"/>
        <c:numFmt formatCode="#,##0.00" sourceLinked="1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145902976"/>
        <c:crosses val="autoZero"/>
        <c:auto val="1"/>
        <c:lblAlgn val="ctr"/>
        <c:lblOffset val="100"/>
      </c:catAx>
      <c:valAx>
        <c:axId val="145902976"/>
        <c:scaling>
          <c:orientation val="minMax"/>
          <c:max val="1"/>
          <c:min val="0"/>
        </c:scaling>
        <c:delete val="1"/>
        <c:axPos val="l"/>
        <c:numFmt formatCode="0%" sourceLinked="1"/>
        <c:tickLblPos val="none"/>
        <c:crossAx val="145901440"/>
        <c:crosses val="autoZero"/>
        <c:crossBetween val="between"/>
        <c:majorUnit val="0.2"/>
      </c:valAx>
    </c:plotArea>
    <c:legend>
      <c:legendPos val="l"/>
      <c:layout>
        <c:manualLayout>
          <c:xMode val="edge"/>
          <c:yMode val="edge"/>
          <c:x val="1.7347799242707112E-2"/>
          <c:y val="0.14633105268207094"/>
          <c:w val="0.34200708118041551"/>
          <c:h val="0.72940983456125164"/>
        </c:manualLayout>
      </c:layout>
    </c:legend>
    <c:plotVisOnly val="1"/>
    <c:dispBlanksAs val="gap"/>
  </c:chart>
  <c:txPr>
    <a:bodyPr/>
    <a:lstStyle/>
    <a:p>
      <a:pPr>
        <a:defRPr sz="1100"/>
      </a:pPr>
      <a:endParaRPr lang="pl-PL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30943761257856595"/>
          <c:y val="0.13421340975178067"/>
          <c:w val="0.49455365615113783"/>
          <c:h val="0.70669242073914262"/>
        </c:manualLayout>
      </c:layout>
      <c:barChart>
        <c:barDir val="col"/>
        <c:grouping val="percentStacked"/>
        <c:ser>
          <c:idx val="0"/>
          <c:order val="0"/>
          <c:tx>
            <c:strRef>
              <c:f>Arkusz1!$B$10</c:f>
              <c:strCache>
                <c:ptCount val="1"/>
                <c:pt idx="0">
                  <c:v>znacznie gorzej</c:v>
                </c:pt>
              </c:strCache>
            </c:strRef>
          </c:tx>
          <c:spPr>
            <a:solidFill>
              <a:srgbClr val="FF6600"/>
            </a:solidFill>
          </c:spPr>
          <c:dPt>
            <c:idx val="1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3.4695598485414238E-2"/>
                  <c:y val="-5.3521008049222472E-3"/>
                </c:manualLayout>
              </c:layout>
              <c:dLblPos val="ctr"/>
              <c:showVal val="1"/>
            </c:dLbl>
            <c:dLblPos val="ctr"/>
            <c:showVal val="1"/>
          </c:dLbls>
          <c:cat>
            <c:strRef>
              <c:f>Arkusz1!$A$11:$A$12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Arkusz1!$B$11:$B$12</c:f>
              <c:numCache>
                <c:formatCode>#,##0%</c:formatCode>
                <c:ptCount val="2"/>
                <c:pt idx="0">
                  <c:v>6.1302681992337254E-3</c:v>
                </c:pt>
                <c:pt idx="1">
                  <c:v>5.9770114942528818E-2</c:v>
                </c:pt>
              </c:numCache>
            </c:numRef>
          </c:val>
        </c:ser>
        <c:ser>
          <c:idx val="1"/>
          <c:order val="1"/>
          <c:tx>
            <c:strRef>
              <c:f>Arkusz1!$C$10</c:f>
              <c:strCache>
                <c:ptCount val="1"/>
                <c:pt idx="0">
                  <c:v>gorzej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2.0239099116491611E-2"/>
                  <c:y val="1.0704201609844591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333333"/>
                      </a:solidFill>
                    </a:defRPr>
                  </a:pPr>
                  <a:endParaRPr lang="pl-PL"/>
                </a:p>
              </c:txPr>
              <c:dLblPos val="ctr"/>
              <c:showVal val="1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Val val="1"/>
          </c:dLbls>
          <c:cat>
            <c:strRef>
              <c:f>Arkusz1!$A$11:$A$12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Arkusz1!$C$11:$C$12</c:f>
              <c:numCache>
                <c:formatCode>General</c:formatCode>
                <c:ptCount val="2"/>
                <c:pt idx="0" formatCode="#,##0%">
                  <c:v>5.3639846743294972E-2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Arkusz1!$D$10</c:f>
              <c:strCache>
                <c:ptCount val="1"/>
                <c:pt idx="0">
                  <c:v>tak samo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Pt>
            <c:idx val="1"/>
            <c:spPr>
              <a:noFill/>
            </c:spPr>
          </c:dPt>
          <c:dLbls>
            <c:dLbl>
              <c:idx val="1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pl-PL"/>
              </a:p>
            </c:txPr>
            <c:dLblPos val="ctr"/>
            <c:showVal val="1"/>
          </c:dLbls>
          <c:cat>
            <c:strRef>
              <c:f>Arkusz1!$A$11:$A$12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Arkusz1!$D$11:$D$12</c:f>
              <c:numCache>
                <c:formatCode>General</c:formatCode>
                <c:ptCount val="2"/>
                <c:pt idx="0" formatCode="#,##0%">
                  <c:v>0.40306513409961686</c:v>
                </c:pt>
                <c:pt idx="1">
                  <c:v>0.4</c:v>
                </c:pt>
              </c:numCache>
            </c:numRef>
          </c:val>
        </c:ser>
        <c:ser>
          <c:idx val="3"/>
          <c:order val="3"/>
          <c:tx>
            <c:strRef>
              <c:f>Arkusz1!$E$10</c:f>
              <c:strCache>
                <c:ptCount val="1"/>
                <c:pt idx="0">
                  <c:v>lepiej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1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pl-PL"/>
              </a:p>
            </c:txPr>
            <c:dLblPos val="ctr"/>
            <c:showVal val="1"/>
          </c:dLbls>
          <c:cat>
            <c:strRef>
              <c:f>Arkusz1!$A$11:$A$12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Arkusz1!$E$11:$E$12</c:f>
              <c:numCache>
                <c:formatCode>#,##0%</c:formatCode>
                <c:ptCount val="2"/>
                <c:pt idx="0">
                  <c:v>0.42528735632183912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Arkusz1!$F$10</c:f>
              <c:strCache>
                <c:ptCount val="1"/>
                <c:pt idx="0">
                  <c:v>znacznie lepiej</c:v>
                </c:pt>
              </c:strCache>
            </c:strRef>
          </c:tx>
          <c:spPr>
            <a:solidFill>
              <a:srgbClr val="33CC33"/>
            </a:solidFill>
          </c:spPr>
          <c:dPt>
            <c:idx val="1"/>
            <c:spPr>
              <a:solidFill>
                <a:srgbClr val="92D050"/>
              </a:solidFill>
            </c:spPr>
          </c:dPt>
          <c:cat>
            <c:strRef>
              <c:f>Arkusz1!$A$11:$A$12</c:f>
              <c:strCache>
                <c:ptCount val="2"/>
                <c:pt idx="0">
                  <c:v>Razem</c:v>
                </c:pt>
                <c:pt idx="1">
                  <c:v>TopBox</c:v>
                </c:pt>
              </c:strCache>
            </c:strRef>
          </c:cat>
          <c:val>
            <c:numRef>
              <c:f>Arkusz1!$F$11:$F$12</c:f>
              <c:numCache>
                <c:formatCode>#,##0%</c:formatCode>
                <c:ptCount val="2"/>
                <c:pt idx="0">
                  <c:v>0.11187739463601526</c:v>
                </c:pt>
                <c:pt idx="1">
                  <c:v>0.53716475095785399</c:v>
                </c:pt>
              </c:numCache>
            </c:numRef>
          </c:val>
        </c:ser>
        <c:dLbls>
          <c:showVal val="1"/>
        </c:dLbls>
        <c:gapWidth val="110"/>
        <c:overlap val="100"/>
        <c:axId val="68269568"/>
        <c:axId val="68271104"/>
      </c:barChart>
      <c:catAx>
        <c:axId val="68269568"/>
        <c:scaling>
          <c:orientation val="minMax"/>
        </c:scaling>
        <c:axPos val="b"/>
        <c:numFmt formatCode="#,##0.00" sourceLinked="1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68271104"/>
        <c:crosses val="autoZero"/>
        <c:auto val="1"/>
        <c:lblAlgn val="ctr"/>
        <c:lblOffset val="100"/>
      </c:catAx>
      <c:valAx>
        <c:axId val="68271104"/>
        <c:scaling>
          <c:orientation val="minMax"/>
          <c:max val="1"/>
          <c:min val="0"/>
        </c:scaling>
        <c:delete val="1"/>
        <c:axPos val="l"/>
        <c:numFmt formatCode="0%" sourceLinked="1"/>
        <c:tickLblPos val="none"/>
        <c:crossAx val="68269568"/>
        <c:crosses val="autoZero"/>
        <c:crossBetween val="between"/>
        <c:majorUnit val="0.2"/>
      </c:valAx>
    </c:plotArea>
    <c:legend>
      <c:legendPos val="l"/>
      <c:layout>
        <c:manualLayout>
          <c:xMode val="edge"/>
          <c:yMode val="edge"/>
          <c:x val="1.7347799242707112E-2"/>
          <c:y val="0.14633105268207094"/>
          <c:w val="0.34200708118041551"/>
          <c:h val="0.72940983456125164"/>
        </c:manualLayout>
      </c:layout>
    </c:legend>
    <c:plotVisOnly val="1"/>
    <c:dispBlanksAs val="gap"/>
  </c:chart>
  <c:txPr>
    <a:bodyPr/>
    <a:lstStyle/>
    <a:p>
      <a:pPr>
        <a:defRPr sz="1100"/>
      </a:pPr>
      <a:endParaRPr lang="pl-PL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>
        <c:manualLayout>
          <c:layoutTarget val="inner"/>
          <c:xMode val="edge"/>
          <c:yMode val="edge"/>
          <c:x val="0.23637917374276821"/>
          <c:y val="2.9510020431358041E-2"/>
          <c:w val="0.47432144726946079"/>
          <c:h val="0.94097969481812771"/>
        </c:manualLayout>
      </c:layout>
      <c:barChart>
        <c:barDir val="bar"/>
        <c:grouping val="clustered"/>
        <c:ser>
          <c:idx val="0"/>
          <c:order val="0"/>
          <c:tx>
            <c:strRef>
              <c:f>Arkusz1!$B$2</c:f>
              <c:strCache>
                <c:ptCount val="1"/>
                <c:pt idx="0">
                  <c:v>do Polski</c:v>
                </c:pt>
              </c:strCache>
            </c:strRef>
          </c:tx>
          <c:spPr>
            <a:solidFill>
              <a:srgbClr val="871D79"/>
            </a:solidFill>
          </c:spPr>
          <c:dLbls>
            <c:dLblPos val="outEnd"/>
            <c:showVal val="1"/>
          </c:dLbls>
          <c:cat>
            <c:strRef>
              <c:f>Arkusz1!$A$3:$A$6</c:f>
              <c:strCache>
                <c:ptCount val="4"/>
                <c:pt idx="0">
                  <c:v>samolot</c:v>
                </c:pt>
                <c:pt idx="1">
                  <c:v>samochód</c:v>
                </c:pt>
                <c:pt idx="2">
                  <c:v>pociąg</c:v>
                </c:pt>
                <c:pt idx="3">
                  <c:v>autobus/bus</c:v>
                </c:pt>
              </c:strCache>
            </c:strRef>
          </c:cat>
          <c:val>
            <c:numRef>
              <c:f>Arkusz1!$B$3:$B$6</c:f>
              <c:numCache>
                <c:formatCode>#,##0%</c:formatCode>
                <c:ptCount val="4"/>
                <c:pt idx="0">
                  <c:v>0.63370786516853994</c:v>
                </c:pt>
                <c:pt idx="1">
                  <c:v>0.23595505617977541</c:v>
                </c:pt>
                <c:pt idx="2">
                  <c:v>0.16629213483146102</c:v>
                </c:pt>
                <c:pt idx="3">
                  <c:v>8.0898876404494516E-2</c:v>
                </c:pt>
              </c:numCache>
            </c:numRef>
          </c:val>
        </c:ser>
        <c:ser>
          <c:idx val="1"/>
          <c:order val="1"/>
          <c:tx>
            <c:strRef>
              <c:f>Arkusz1!$C$2</c:f>
              <c:strCache>
                <c:ptCount val="1"/>
                <c:pt idx="0">
                  <c:v>na terenie Polski</c:v>
                </c:pt>
              </c:strCache>
            </c:strRef>
          </c:tx>
          <c:spPr>
            <a:solidFill>
              <a:srgbClr val="871D79">
                <a:alpha val="60000"/>
              </a:srgbClr>
            </a:solidFill>
          </c:spPr>
          <c:dLbls>
            <c:dLblPos val="outEnd"/>
            <c:showVal val="1"/>
          </c:dLbls>
          <c:cat>
            <c:strRef>
              <c:f>Arkusz1!$A$3:$A$6</c:f>
              <c:strCache>
                <c:ptCount val="4"/>
                <c:pt idx="0">
                  <c:v>samolot</c:v>
                </c:pt>
                <c:pt idx="1">
                  <c:v>samochód</c:v>
                </c:pt>
                <c:pt idx="2">
                  <c:v>pociąg</c:v>
                </c:pt>
                <c:pt idx="3">
                  <c:v>autobus/bus</c:v>
                </c:pt>
              </c:strCache>
            </c:strRef>
          </c:cat>
          <c:val>
            <c:numRef>
              <c:f>Arkusz1!$C$3:$C$6</c:f>
              <c:numCache>
                <c:formatCode>#,##0%</c:formatCode>
                <c:ptCount val="4"/>
                <c:pt idx="0">
                  <c:v>0.11460674157303387</c:v>
                </c:pt>
                <c:pt idx="1">
                  <c:v>0.45393258426966338</c:v>
                </c:pt>
                <c:pt idx="2">
                  <c:v>0.54157303370786469</c:v>
                </c:pt>
                <c:pt idx="3">
                  <c:v>0.31011235955056182</c:v>
                </c:pt>
              </c:numCache>
            </c:numRef>
          </c:val>
        </c:ser>
        <c:gapWidth val="36"/>
        <c:axId val="133588864"/>
        <c:axId val="133590400"/>
      </c:barChart>
      <c:catAx>
        <c:axId val="133588864"/>
        <c:scaling>
          <c:orientation val="maxMin"/>
        </c:scaling>
        <c:axPos val="l"/>
        <c:numFmt formatCode="#,##0.00" sourceLinked="1"/>
        <c:tickLblPos val="nextTo"/>
        <c:spPr>
          <a:ln>
            <a:noFill/>
          </a:ln>
        </c:spPr>
        <c:crossAx val="133590400"/>
        <c:crosses val="autoZero"/>
        <c:auto val="1"/>
        <c:lblAlgn val="ctr"/>
        <c:lblOffset val="100"/>
      </c:catAx>
      <c:valAx>
        <c:axId val="133590400"/>
        <c:scaling>
          <c:orientation val="minMax"/>
          <c:max val="1"/>
          <c:min val="0"/>
        </c:scaling>
        <c:delete val="1"/>
        <c:axPos val="t"/>
        <c:numFmt formatCode="#,##0%" sourceLinked="1"/>
        <c:tickLblPos val="none"/>
        <c:crossAx val="133588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090792491536817"/>
          <c:y val="0.40227252230238308"/>
          <c:w val="0.20793650036056671"/>
          <c:h val="0.55825817360563179"/>
        </c:manualLayout>
      </c:layout>
    </c:legend>
    <c:plotVisOnly val="1"/>
    <c:dispBlanksAs val="gap"/>
  </c:chart>
  <c:txPr>
    <a:bodyPr/>
    <a:lstStyle/>
    <a:p>
      <a:pPr>
        <a:defRPr sz="1100" b="0"/>
      </a:pPr>
      <a:endParaRPr lang="pl-PL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>
        <c:manualLayout>
          <c:layoutTarget val="inner"/>
          <c:xMode val="edge"/>
          <c:yMode val="edge"/>
          <c:x val="8.3118145977583255E-2"/>
          <c:y val="1.6701656307012876E-2"/>
          <c:w val="0.22290890635651792"/>
          <c:h val="0.6242770635463577"/>
        </c:manualLayout>
      </c:layout>
      <c:barChart>
        <c:barDir val="col"/>
        <c:grouping val="percentStacked"/>
        <c:ser>
          <c:idx val="0"/>
          <c:order val="0"/>
          <c:tx>
            <c:strRef>
              <c:f>Arkusz1!$C$3</c:f>
              <c:strCache>
                <c:ptCount val="1"/>
                <c:pt idx="0">
                  <c:v>1 nocleg</c:v>
                </c:pt>
              </c:strCache>
            </c:strRef>
          </c:tx>
          <c:spPr>
            <a:solidFill>
              <a:srgbClr val="871D79">
                <a:alpha val="20000"/>
              </a:srgbClr>
            </a:solidFill>
          </c:spPr>
          <c:cat>
            <c:strRef>
              <c:f>(Arkusz1!$B$4:$B$11;Arkusz1!$B$14)</c:f>
              <c:strCache>
                <c:ptCount val="1"/>
                <c:pt idx="0">
                  <c:v>turyści EURO 2012
n=445</c:v>
                </c:pt>
              </c:strCache>
            </c:strRef>
          </c:cat>
          <c:val>
            <c:numRef>
              <c:f>(Arkusz1!$C$4:$C$11;Arkusz1!$C$14)</c:f>
              <c:numCache>
                <c:formatCode>#,##0%</c:formatCode>
                <c:ptCount val="1"/>
                <c:pt idx="0">
                  <c:v>5.617977528089884E-2</c:v>
                </c:pt>
              </c:numCache>
            </c:numRef>
          </c:val>
        </c:ser>
        <c:ser>
          <c:idx val="1"/>
          <c:order val="1"/>
          <c:tx>
            <c:strRef>
              <c:f>Arkusz1!$D$3</c:f>
              <c:strCache>
                <c:ptCount val="1"/>
                <c:pt idx="0">
                  <c:v>2-3 noclegi</c:v>
                </c:pt>
              </c:strCache>
            </c:strRef>
          </c:tx>
          <c:spPr>
            <a:solidFill>
              <a:srgbClr val="871D79">
                <a:alpha val="40000"/>
              </a:srgbClr>
            </a:solidFill>
          </c:spPr>
          <c:cat>
            <c:strRef>
              <c:f>(Arkusz1!$B$4:$B$11;Arkusz1!$B$14)</c:f>
              <c:strCache>
                <c:ptCount val="1"/>
                <c:pt idx="0">
                  <c:v>turyści EURO 2012
n=445</c:v>
                </c:pt>
              </c:strCache>
            </c:strRef>
          </c:cat>
          <c:val>
            <c:numRef>
              <c:f>(Arkusz1!$D$4:$D$11;Arkusz1!$D$14)</c:f>
              <c:numCache>
                <c:formatCode>#,##0%</c:formatCode>
                <c:ptCount val="1"/>
                <c:pt idx="0">
                  <c:v>0.15056179775280909</c:v>
                </c:pt>
              </c:numCache>
            </c:numRef>
          </c:val>
        </c:ser>
        <c:ser>
          <c:idx val="2"/>
          <c:order val="2"/>
          <c:tx>
            <c:strRef>
              <c:f>Arkusz1!$E$3</c:f>
              <c:strCache>
                <c:ptCount val="1"/>
                <c:pt idx="0">
                  <c:v>4-6 noclegów</c:v>
                </c:pt>
              </c:strCache>
            </c:strRef>
          </c:tx>
          <c:spPr>
            <a:solidFill>
              <a:srgbClr val="871D79">
                <a:alpha val="60000"/>
              </a:srgbClr>
            </a:solidFill>
          </c:spPr>
          <c:cat>
            <c:strRef>
              <c:f>(Arkusz1!$B$4:$B$11;Arkusz1!$B$14)</c:f>
              <c:strCache>
                <c:ptCount val="1"/>
                <c:pt idx="0">
                  <c:v>turyści EURO 2012
n=445</c:v>
                </c:pt>
              </c:strCache>
            </c:strRef>
          </c:cat>
          <c:val>
            <c:numRef>
              <c:f>(Arkusz1!$E$4:$E$11;Arkusz1!$E$14)</c:f>
              <c:numCache>
                <c:formatCode>#,##0%</c:formatCode>
                <c:ptCount val="1"/>
                <c:pt idx="0">
                  <c:v>0.24494382022471911</c:v>
                </c:pt>
              </c:numCache>
            </c:numRef>
          </c:val>
        </c:ser>
        <c:ser>
          <c:idx val="3"/>
          <c:order val="3"/>
          <c:tx>
            <c:strRef>
              <c:f>Arkusz1!$F$3</c:f>
              <c:strCache>
                <c:ptCount val="1"/>
                <c:pt idx="0">
                  <c:v>7-13 noclegów</c:v>
                </c:pt>
              </c:strCache>
            </c:strRef>
          </c:tx>
          <c:spPr>
            <a:solidFill>
              <a:srgbClr val="871D79">
                <a:alpha val="80000"/>
              </a:srgbClr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Val val="1"/>
          </c:dLbls>
          <c:cat>
            <c:strRef>
              <c:f>(Arkusz1!$B$4:$B$11;Arkusz1!$B$14)</c:f>
              <c:strCache>
                <c:ptCount val="1"/>
                <c:pt idx="0">
                  <c:v>turyści EURO 2012
n=445</c:v>
                </c:pt>
              </c:strCache>
            </c:strRef>
          </c:cat>
          <c:val>
            <c:numRef>
              <c:f>(Arkusz1!$F$4:$F$11;Arkusz1!$F$14)</c:f>
              <c:numCache>
                <c:formatCode>#,##0%</c:formatCode>
                <c:ptCount val="1"/>
                <c:pt idx="0">
                  <c:v>0.44719101123595506</c:v>
                </c:pt>
              </c:numCache>
            </c:numRef>
          </c:val>
        </c:ser>
        <c:ser>
          <c:idx val="4"/>
          <c:order val="4"/>
          <c:tx>
            <c:strRef>
              <c:f>Arkusz1!$G$3</c:f>
              <c:strCache>
                <c:ptCount val="1"/>
                <c:pt idx="0">
                  <c:v>14 noclegów +</c:v>
                </c:pt>
              </c:strCache>
            </c:strRef>
          </c:tx>
          <c:spPr>
            <a:solidFill>
              <a:srgbClr val="871D79"/>
            </a:solidFill>
          </c:spPr>
          <c:dLbls>
            <c:dLbl>
              <c:idx val="4"/>
              <c:layout>
                <c:manualLayout>
                  <c:x val="0"/>
                  <c:y val="2.334276479058232E-2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Val val="1"/>
          </c:dLbls>
          <c:cat>
            <c:strRef>
              <c:f>(Arkusz1!$B$4:$B$11;Arkusz1!$B$14)</c:f>
              <c:strCache>
                <c:ptCount val="1"/>
                <c:pt idx="0">
                  <c:v>turyści EURO 2012
n=445</c:v>
                </c:pt>
              </c:strCache>
            </c:strRef>
          </c:cat>
          <c:val>
            <c:numRef>
              <c:f>(Arkusz1!$G$4:$G$11;Arkusz1!$G$14)</c:f>
              <c:numCache>
                <c:formatCode>#,##0%</c:formatCode>
                <c:ptCount val="1"/>
                <c:pt idx="0">
                  <c:v>0.10112359550561804</c:v>
                </c:pt>
              </c:numCache>
            </c:numRef>
          </c:val>
        </c:ser>
        <c:dLbls>
          <c:showVal val="1"/>
        </c:dLbls>
        <c:gapWidth val="100"/>
        <c:overlap val="100"/>
        <c:axId val="133654016"/>
        <c:axId val="133655552"/>
      </c:barChart>
      <c:catAx>
        <c:axId val="133654016"/>
        <c:scaling>
          <c:orientation val="minMax"/>
        </c:scaling>
        <c:delete val="1"/>
        <c:axPos val="b"/>
        <c:tickLblPos val="none"/>
        <c:crossAx val="133655552"/>
        <c:crosses val="autoZero"/>
        <c:auto val="1"/>
        <c:lblAlgn val="ctr"/>
        <c:lblOffset val="100"/>
      </c:catAx>
      <c:valAx>
        <c:axId val="133655552"/>
        <c:scaling>
          <c:orientation val="minMax"/>
          <c:max val="1"/>
          <c:min val="0"/>
        </c:scaling>
        <c:delete val="1"/>
        <c:axPos val="l"/>
        <c:numFmt formatCode="0%" sourceLinked="1"/>
        <c:tickLblPos val="none"/>
        <c:crossAx val="133654016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26154512875366753"/>
          <c:y val="0"/>
          <c:w val="0.3039143035776839"/>
          <c:h val="0.6432100676057938"/>
        </c:manualLayout>
      </c:layout>
    </c:legend>
    <c:plotVisOnly val="1"/>
    <c:dispBlanksAs val="gap"/>
  </c:chart>
  <c:txPr>
    <a:bodyPr/>
    <a:lstStyle/>
    <a:p>
      <a:pPr>
        <a:defRPr sz="1100"/>
      </a:pPr>
      <a:endParaRPr lang="pl-PL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>
        <c:manualLayout>
          <c:layoutTarget val="inner"/>
          <c:xMode val="edge"/>
          <c:yMode val="edge"/>
          <c:x val="0.20254060263999091"/>
          <c:y val="0.14977325534371072"/>
          <c:w val="0.36127080224037833"/>
          <c:h val="0.70927695384592759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spPr>
              <a:solidFill>
                <a:srgbClr val="871D79"/>
              </a:solidFill>
            </c:spPr>
          </c:dPt>
          <c:dPt>
            <c:idx val="1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1.1891007215126122E-2"/>
                  <c:y val="7.5872603877912684E-2"/>
                </c:manualLayout>
              </c:layout>
              <c:numFmt formatCode="0&quot;%&quot;" sourceLinked="0"/>
              <c:spPr/>
              <c:txPr>
                <a:bodyPr/>
                <a:lstStyle/>
                <a:p>
                  <a:pPr>
                    <a:defRPr sz="2800" b="1" i="1">
                      <a:solidFill>
                        <a:srgbClr val="871D79"/>
                      </a:solidFill>
                    </a:defRPr>
                  </a:pPr>
                  <a:endParaRPr lang="pl-PL"/>
                </a:p>
              </c:txPr>
              <c:dLblPos val="bestFit"/>
              <c:showVal val="1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sz="2800" b="1" i="1">
                    <a:solidFill>
                      <a:srgbClr val="871D79"/>
                    </a:solidFill>
                  </a:defRPr>
                </a:pPr>
                <a:endParaRPr lang="pl-PL"/>
              </a:p>
            </c:txPr>
            <c:dLblPos val="outEnd"/>
            <c:showVal val="1"/>
          </c:dLbls>
          <c:cat>
            <c:strRef>
              <c:f>Arkusz1!$A$2:$A$3</c:f>
              <c:strCache>
                <c:ptCount val="2"/>
                <c:pt idx="0">
                  <c:v>TURYSTA EURO 2012</c:v>
                </c:pt>
                <c:pt idx="1">
                  <c:v>reszta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34</c:v>
                </c:pt>
                <c:pt idx="1">
                  <c:v>66</c:v>
                </c:pt>
              </c:numCache>
            </c:numRef>
          </c:val>
        </c:ser>
        <c:dLbls>
          <c:showVal val="1"/>
        </c:dLbls>
        <c:firstSliceAng val="28"/>
      </c:pieChart>
    </c:plotArea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2.5934972609125109E-2"/>
          <c:y val="5.25504125911622E-2"/>
          <c:w val="0.3450365480426163"/>
          <c:h val="0.47554754087378875"/>
        </c:manualLayout>
      </c:layout>
      <c:barChart>
        <c:barDir val="col"/>
        <c:grouping val="percentStacked"/>
        <c:ser>
          <c:idx val="0"/>
          <c:order val="0"/>
          <c:tx>
            <c:strRef>
              <c:f>Arkusz1!$C$3</c:f>
              <c:strCache>
                <c:ptCount val="1"/>
                <c:pt idx="0">
                  <c:v> tylko w jednej miejscowości</c:v>
                </c:pt>
              </c:strCache>
            </c:strRef>
          </c:tx>
          <c:spPr>
            <a:solidFill>
              <a:srgbClr val="871D79">
                <a:alpha val="50196"/>
              </a:srgbClr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pl-PL"/>
              </a:p>
            </c:txPr>
            <c:dLblPos val="ctr"/>
            <c:showVal val="1"/>
          </c:dLbls>
          <c:cat>
            <c:strRef>
              <c:f>Arkusz1!$B$5:$B$17</c:f>
              <c:strCache>
                <c:ptCount val="1"/>
                <c:pt idx="0">
                  <c:v>turyści EURO 2012
n=445</c:v>
                </c:pt>
              </c:strCache>
            </c:strRef>
          </c:cat>
          <c:val>
            <c:numRef>
              <c:f>Arkusz1!$C$5:$C$17</c:f>
              <c:numCache>
                <c:formatCode>#,##0%</c:formatCode>
                <c:ptCount val="1"/>
                <c:pt idx="0">
                  <c:v>0.36629213483146067</c:v>
                </c:pt>
              </c:numCache>
            </c:numRef>
          </c:val>
        </c:ser>
        <c:ser>
          <c:idx val="1"/>
          <c:order val="1"/>
          <c:tx>
            <c:strRef>
              <c:f>Arkusz1!$D$3</c:f>
              <c:strCache>
                <c:ptCount val="1"/>
                <c:pt idx="0">
                  <c:v> w kilku miejscowościach</c:v>
                </c:pt>
              </c:strCache>
            </c:strRef>
          </c:tx>
          <c:spPr>
            <a:solidFill>
              <a:srgbClr val="871D79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Val val="1"/>
          </c:dLbls>
          <c:cat>
            <c:strRef>
              <c:f>Arkusz1!$B$5:$B$17</c:f>
              <c:strCache>
                <c:ptCount val="1"/>
                <c:pt idx="0">
                  <c:v>turyści EURO 2012
n=445</c:v>
                </c:pt>
              </c:strCache>
            </c:strRef>
          </c:cat>
          <c:val>
            <c:numRef>
              <c:f>Arkusz1!$D$5:$D$17</c:f>
              <c:numCache>
                <c:formatCode>#,##0%</c:formatCode>
                <c:ptCount val="1"/>
                <c:pt idx="0">
                  <c:v>0.63370786516853994</c:v>
                </c:pt>
              </c:numCache>
            </c:numRef>
          </c:val>
        </c:ser>
        <c:dLbls>
          <c:showVal val="1"/>
        </c:dLbls>
        <c:gapWidth val="103"/>
        <c:overlap val="100"/>
        <c:axId val="134099712"/>
        <c:axId val="134101248"/>
      </c:barChart>
      <c:catAx>
        <c:axId val="134099712"/>
        <c:scaling>
          <c:orientation val="minMax"/>
        </c:scaling>
        <c:delete val="1"/>
        <c:axPos val="b"/>
        <c:tickLblPos val="none"/>
        <c:crossAx val="134101248"/>
        <c:crosses val="autoZero"/>
        <c:auto val="1"/>
        <c:lblAlgn val="ctr"/>
        <c:lblOffset val="100"/>
      </c:catAx>
      <c:valAx>
        <c:axId val="134101248"/>
        <c:scaling>
          <c:orientation val="minMax"/>
          <c:max val="1"/>
          <c:min val="0"/>
        </c:scaling>
        <c:delete val="1"/>
        <c:axPos val="l"/>
        <c:numFmt formatCode="0%" sourceLinked="1"/>
        <c:tickLblPos val="none"/>
        <c:crossAx val="134099712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32005681105491723"/>
          <c:y val="6.8861892165692731E-2"/>
          <c:w val="0.42119811345225966"/>
          <c:h val="0.46023408030533253"/>
        </c:manualLayout>
      </c:layout>
      <c:txPr>
        <a:bodyPr/>
        <a:lstStyle/>
        <a:p>
          <a:pPr>
            <a:defRPr sz="1100"/>
          </a:pPr>
          <a:endParaRPr lang="pl-PL"/>
        </a:p>
      </c:txPr>
    </c:legend>
    <c:plotVisOnly val="1"/>
    <c:dispBlanksAs val="gap"/>
  </c:chart>
  <c:txPr>
    <a:bodyPr/>
    <a:lstStyle/>
    <a:p>
      <a:pPr>
        <a:defRPr sz="1100"/>
      </a:pPr>
      <a:endParaRPr lang="pl-PL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30BAD-F08F-46D8-9C84-93BECE7B77CD}" type="datetimeFigureOut">
              <a:rPr lang="pl-PL" smtClean="0"/>
              <a:t>2012-10-28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511514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9511514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E6EE6-CD89-4209-BA8C-EFEBD42522AB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07366-BDC4-4092-ABCE-9F95A17075C1}" type="datetimeFigureOut">
              <a:rPr lang="pl-PL" smtClean="0"/>
              <a:pPr/>
              <a:t>2012-10-28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756626"/>
            <a:ext cx="5486400" cy="4506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511514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511514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99B1F-37FE-43DB-B4FF-EB96485526D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9B1F-37FE-43DB-B4FF-EB96485526DC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L PROJEKTU PRZEKŁAD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/>
          <p:cNvSpPr txBox="1"/>
          <p:nvPr userDrawn="1"/>
        </p:nvSpPr>
        <p:spPr>
          <a:xfrm>
            <a:off x="395289" y="3506932"/>
            <a:ext cx="5962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400" b="1" dirty="0">
                <a:solidFill>
                  <a:srgbClr val="828282"/>
                </a:solidFill>
                <a:sym typeface="Wingdings" pitchFamily="2" charset="2"/>
              </a:rPr>
              <a:t>cel projektu</a:t>
            </a:r>
          </a:p>
        </p:txBody>
      </p:sp>
    </p:spTree>
    <p:extLst>
      <p:ext uri="{BB962C8B-B14F-4D97-AF65-F5344CB8AC3E}">
        <p14:creationId xmlns="" xmlns:p14="http://schemas.microsoft.com/office/powerpoint/2010/main" val="350707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rzysztof.ostrowski\Desktop\kv 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533" y="2305143"/>
            <a:ext cx="7102475" cy="4551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rzysztof.ostrowski\Desktop\logo poziome claim RGB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57" y="226144"/>
            <a:ext cx="1817897" cy="86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131840" y="1268760"/>
            <a:ext cx="5256584" cy="36004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0"/>
            <a:ext cx="5256584" cy="1268760"/>
          </a:xfrm>
          <a:prstGeom prst="rect">
            <a:avLst/>
          </a:prstGeom>
        </p:spPr>
        <p:txBody>
          <a:bodyPr wrap="none" lIns="0" tIns="0" rIns="0" bIns="0" anchor="b" anchorCtr="0">
            <a:normAutofit/>
          </a:bodyPr>
          <a:lstStyle>
            <a:lvl1pPr>
              <a:buNone/>
              <a:defRPr sz="4600" baseline="0">
                <a:solidFill>
                  <a:schemeClr val="bg1">
                    <a:lumMod val="50000"/>
                  </a:schemeClr>
                </a:solidFill>
              </a:defRPr>
            </a:lvl1pPr>
            <a:lvl5pPr marL="0" indent="0">
              <a:spcBef>
                <a:spcPts val="0"/>
              </a:spcBef>
              <a:buNone/>
              <a:defRPr sz="3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4"/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2857498" y="14530"/>
            <a:ext cx="123111" cy="1342768"/>
          </a:xfrm>
          <a:prstGeom prst="rect">
            <a:avLst/>
          </a:prstGeom>
          <a:noFill/>
        </p:spPr>
        <p:txBody>
          <a:bodyPr vert="vert" wrap="square" lIns="0" tIns="0" rIns="0" bIns="0" rtlCol="0">
            <a:spAutoFit/>
          </a:bodyPr>
          <a:lstStyle/>
          <a:p>
            <a:pPr>
              <a:defRPr/>
            </a:pPr>
            <a:r>
              <a:rPr lang="pl-PL" sz="800" b="1" dirty="0" err="1">
                <a:solidFill>
                  <a:srgbClr val="3585B7"/>
                </a:solidFill>
                <a:cs typeface="Calibri"/>
              </a:rPr>
              <a:t>●●●●●●●●●●●●●●●●●●●●</a:t>
            </a:r>
            <a:endParaRPr lang="pl-PL" sz="800" b="1" dirty="0">
              <a:solidFill>
                <a:srgbClr val="3585B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085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a 11"/>
          <p:cNvSpPr/>
          <p:nvPr userDrawn="1"/>
        </p:nvSpPr>
        <p:spPr>
          <a:xfrm>
            <a:off x="8408508" y="592624"/>
            <a:ext cx="327600" cy="327600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Prostokąt z rogami zaokrąglonymi z jednej strony 12"/>
          <p:cNvSpPr/>
          <p:nvPr userDrawn="1"/>
        </p:nvSpPr>
        <p:spPr>
          <a:xfrm flipV="1">
            <a:off x="8410604" y="0"/>
            <a:ext cx="327600" cy="525600"/>
          </a:xfrm>
          <a:prstGeom prst="round2SameRect">
            <a:avLst>
              <a:gd name="adj1" fmla="val 43561"/>
              <a:gd name="adj2" fmla="val 0"/>
            </a:avLst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Symbol zastępczy numeru slajdu 1"/>
          <p:cNvSpPr>
            <a:spLocks noGrp="1"/>
          </p:cNvSpPr>
          <p:nvPr>
            <p:ph type="sldNum" sz="quarter" idx="4"/>
          </p:nvPr>
        </p:nvSpPr>
        <p:spPr>
          <a:xfrm>
            <a:off x="8305783" y="559313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fld id="{8076B881-73A9-488D-BFE0-BB109EA3CB8D}" type="slidenum">
              <a:rPr lang="pl-PL" kern="0" smtClean="0">
                <a:solidFill>
                  <a:sysClr val="window" lastClr="FFFFFF"/>
                </a:solidFill>
              </a:rPr>
              <a:pPr algn="ctr">
                <a:defRPr/>
              </a:pPr>
              <a:t>‹#›</a:t>
            </a:fld>
            <a:endParaRPr lang="pl-PL" kern="0" dirty="0">
              <a:solidFill>
                <a:sysClr val="window" lastClr="FFFFFF"/>
              </a:solidFill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857356" y="-1"/>
            <a:ext cx="5876949" cy="76517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200">
                <a:solidFill>
                  <a:srgbClr val="828282"/>
                </a:solidFill>
                <a:latin typeface="Neo Sans Pro Light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8" name="Picture 2" descr="C:\Users\krzysztof.ostrowski\Desktop\logo poziome claim 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6" y="162762"/>
            <a:ext cx="1287677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krzysztof.ostrowski\Desktop\ludziki RGB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982"/>
          <a:stretch/>
        </p:blipFill>
        <p:spPr bwMode="auto">
          <a:xfrm>
            <a:off x="8364465" y="6325066"/>
            <a:ext cx="783041" cy="532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58" t="32865" r="9184" b="35255"/>
          <a:stretch/>
        </p:blipFill>
        <p:spPr>
          <a:xfrm>
            <a:off x="8220" y="6446520"/>
            <a:ext cx="1516088" cy="411480"/>
          </a:xfrm>
          <a:prstGeom prst="rect">
            <a:avLst/>
          </a:prstGeom>
        </p:spPr>
      </p:pic>
      <p:grpSp>
        <p:nvGrpSpPr>
          <p:cNvPr id="15" name="Grupa 14"/>
          <p:cNvGrpSpPr/>
          <p:nvPr userDrawn="1"/>
        </p:nvGrpSpPr>
        <p:grpSpPr>
          <a:xfrm>
            <a:off x="1701205" y="25469"/>
            <a:ext cx="43200" cy="662464"/>
            <a:chOff x="1663680" y="1424"/>
            <a:chExt cx="43200" cy="662464"/>
          </a:xfrm>
        </p:grpSpPr>
        <p:sp>
          <p:nvSpPr>
            <p:cNvPr id="16" name="Elipsa 15"/>
            <p:cNvSpPr/>
            <p:nvPr userDrawn="1"/>
          </p:nvSpPr>
          <p:spPr>
            <a:xfrm>
              <a:off x="1663680" y="63350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" name="Elipsa 16"/>
            <p:cNvSpPr/>
            <p:nvPr userDrawn="1"/>
          </p:nvSpPr>
          <p:spPr>
            <a:xfrm>
              <a:off x="1663680" y="1424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8" name="Elipsa 17"/>
            <p:cNvSpPr/>
            <p:nvPr userDrawn="1"/>
          </p:nvSpPr>
          <p:spPr>
            <a:xfrm>
              <a:off x="1663680" y="125276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9" name="Elipsa 18"/>
            <p:cNvSpPr/>
            <p:nvPr userDrawn="1"/>
          </p:nvSpPr>
          <p:spPr>
            <a:xfrm>
              <a:off x="1663680" y="187202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0" name="Elipsa 19"/>
            <p:cNvSpPr/>
            <p:nvPr userDrawn="1"/>
          </p:nvSpPr>
          <p:spPr>
            <a:xfrm>
              <a:off x="1663680" y="249128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1" name="Elipsa 20"/>
            <p:cNvSpPr/>
            <p:nvPr userDrawn="1"/>
          </p:nvSpPr>
          <p:spPr>
            <a:xfrm>
              <a:off x="1663680" y="311054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2" name="Elipsa 21"/>
            <p:cNvSpPr/>
            <p:nvPr userDrawn="1"/>
          </p:nvSpPr>
          <p:spPr>
            <a:xfrm>
              <a:off x="1663680" y="372980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3" name="Elipsa 22"/>
            <p:cNvSpPr/>
            <p:nvPr userDrawn="1"/>
          </p:nvSpPr>
          <p:spPr>
            <a:xfrm>
              <a:off x="1663680" y="434906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4" name="Elipsa 23"/>
            <p:cNvSpPr/>
            <p:nvPr userDrawn="1"/>
          </p:nvSpPr>
          <p:spPr>
            <a:xfrm>
              <a:off x="1663680" y="496832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5" name="Elipsa 24"/>
            <p:cNvSpPr/>
            <p:nvPr userDrawn="1"/>
          </p:nvSpPr>
          <p:spPr>
            <a:xfrm>
              <a:off x="1663680" y="558758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6" name="Elipsa 25"/>
            <p:cNvSpPr/>
            <p:nvPr userDrawn="1"/>
          </p:nvSpPr>
          <p:spPr>
            <a:xfrm>
              <a:off x="1663680" y="620688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26148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a 11"/>
          <p:cNvSpPr/>
          <p:nvPr userDrawn="1"/>
        </p:nvSpPr>
        <p:spPr>
          <a:xfrm>
            <a:off x="8408508" y="592624"/>
            <a:ext cx="327600" cy="327600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Prostokąt z rogami zaokrąglonymi z jednej strony 12"/>
          <p:cNvSpPr/>
          <p:nvPr userDrawn="1"/>
        </p:nvSpPr>
        <p:spPr>
          <a:xfrm flipV="1">
            <a:off x="8410604" y="0"/>
            <a:ext cx="327600" cy="525600"/>
          </a:xfrm>
          <a:prstGeom prst="round2SameRect">
            <a:avLst>
              <a:gd name="adj1" fmla="val 43561"/>
              <a:gd name="adj2" fmla="val 0"/>
            </a:avLst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32139"/>
            <a:ext cx="9136691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Symbol zastępczy numeru slajdu 1"/>
          <p:cNvSpPr>
            <a:spLocks noGrp="1"/>
          </p:cNvSpPr>
          <p:nvPr>
            <p:ph type="sldNum" sz="quarter" idx="4"/>
          </p:nvPr>
        </p:nvSpPr>
        <p:spPr>
          <a:xfrm>
            <a:off x="8305783" y="559313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fld id="{8076B881-73A9-488D-BFE0-BB109EA3CB8D}" type="slidenum">
              <a:rPr lang="pl-PL" kern="0" smtClean="0">
                <a:solidFill>
                  <a:sysClr val="window" lastClr="FFFFFF"/>
                </a:solidFill>
              </a:rPr>
              <a:pPr algn="ctr">
                <a:defRPr/>
              </a:pPr>
              <a:t>‹#›</a:t>
            </a:fld>
            <a:endParaRPr lang="pl-PL" kern="0" dirty="0">
              <a:solidFill>
                <a:sysClr val="window" lastClr="FFFFFF"/>
              </a:solidFill>
            </a:endParaRPr>
          </a:p>
        </p:txBody>
      </p:sp>
      <p:sp>
        <p:nvSpPr>
          <p:cNvPr id="10" name="pole tekstowe 9"/>
          <p:cNvSpPr txBox="1"/>
          <p:nvPr userDrawn="1"/>
        </p:nvSpPr>
        <p:spPr>
          <a:xfrm>
            <a:off x="1662812" y="14530"/>
            <a:ext cx="123111" cy="978435"/>
          </a:xfrm>
          <a:prstGeom prst="rect">
            <a:avLst/>
          </a:prstGeom>
          <a:noFill/>
        </p:spPr>
        <p:txBody>
          <a:bodyPr vert="vert" wrap="square" lIns="0" tIns="0" rIns="0" bIns="0" rtlCol="0">
            <a:spAutoFit/>
          </a:bodyPr>
          <a:lstStyle/>
          <a:p>
            <a:pPr>
              <a:defRPr/>
            </a:pPr>
            <a:r>
              <a:rPr lang="pl-PL" sz="800" b="1" dirty="0">
                <a:solidFill>
                  <a:srgbClr val="3585B7"/>
                </a:solidFill>
                <a:cs typeface="Calibri"/>
              </a:rPr>
              <a:t>●●●●●●●●●●●</a:t>
            </a:r>
            <a:endParaRPr lang="pl-PL" sz="800" b="1" dirty="0">
              <a:solidFill>
                <a:srgbClr val="3585B7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857356" y="-1"/>
            <a:ext cx="5876949" cy="76517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200">
                <a:solidFill>
                  <a:srgbClr val="828282"/>
                </a:solidFill>
                <a:latin typeface="Neo Sans Pro Light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9" name="Picture 2" descr="C:\Users\krzysztof.ostrowski\Desktop\logo poziome claim RGB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6" y="162762"/>
            <a:ext cx="1287677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58721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70B57-C9FD-4DBA-8DE7-C0F15EAFC843}" type="datetimeFigureOut">
              <a:rPr lang="pl-PL"/>
              <a:pPr>
                <a:defRPr/>
              </a:pPr>
              <a:t>2012-10-28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7862D-EE3F-49C3-BB0A-16E6818FCD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rzysztof.ostrowski\Desktop\kv 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533" y="2305143"/>
            <a:ext cx="7102475" cy="4551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rzysztof.ostrowski\Desktop\logo poziome claim RGB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57" y="494020"/>
            <a:ext cx="1817897" cy="86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131840" y="1268760"/>
            <a:ext cx="5256584" cy="36004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0"/>
            <a:ext cx="5256584" cy="1268760"/>
          </a:xfrm>
          <a:prstGeom prst="rect">
            <a:avLst/>
          </a:prstGeom>
        </p:spPr>
        <p:txBody>
          <a:bodyPr wrap="none" lIns="0" tIns="0" rIns="0" bIns="0" anchor="b" anchorCtr="0">
            <a:normAutofit/>
          </a:bodyPr>
          <a:lstStyle>
            <a:lvl1pPr>
              <a:buNone/>
              <a:defRPr sz="4600" baseline="0">
                <a:solidFill>
                  <a:schemeClr val="bg1">
                    <a:lumMod val="50000"/>
                  </a:schemeClr>
                </a:solidFill>
              </a:defRPr>
            </a:lvl1pPr>
            <a:lvl5pPr marL="0" indent="0">
              <a:spcBef>
                <a:spcPts val="0"/>
              </a:spcBef>
              <a:buNone/>
              <a:defRPr sz="3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4"/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2857498" y="14530"/>
            <a:ext cx="123111" cy="1342768"/>
          </a:xfrm>
          <a:prstGeom prst="rect">
            <a:avLst/>
          </a:prstGeom>
          <a:noFill/>
        </p:spPr>
        <p:txBody>
          <a:bodyPr vert="vert" wrap="square" lIns="0" tIns="0" rIns="0" bIns="0" rtlCol="0">
            <a:spAutoFit/>
          </a:bodyPr>
          <a:lstStyle/>
          <a:p>
            <a:pPr>
              <a:defRPr/>
            </a:pPr>
            <a:r>
              <a:rPr lang="pl-PL" sz="800" b="1" dirty="0" err="1">
                <a:solidFill>
                  <a:srgbClr val="3585B7"/>
                </a:solidFill>
                <a:cs typeface="Calibri"/>
              </a:rPr>
              <a:t>●●●●●●●●●●●●●●●●●●●●</a:t>
            </a:r>
            <a:endParaRPr lang="pl-PL" sz="800" b="1" dirty="0">
              <a:solidFill>
                <a:srgbClr val="3585B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5457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a 11"/>
          <p:cNvSpPr/>
          <p:nvPr userDrawn="1"/>
        </p:nvSpPr>
        <p:spPr>
          <a:xfrm>
            <a:off x="8408508" y="592624"/>
            <a:ext cx="327600" cy="327600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Prostokąt z rogami zaokrąglonymi z jednej strony 12"/>
          <p:cNvSpPr/>
          <p:nvPr userDrawn="1"/>
        </p:nvSpPr>
        <p:spPr>
          <a:xfrm flipV="1">
            <a:off x="8410604" y="0"/>
            <a:ext cx="327600" cy="525600"/>
          </a:xfrm>
          <a:prstGeom prst="round2SameRect">
            <a:avLst>
              <a:gd name="adj1" fmla="val 43561"/>
              <a:gd name="adj2" fmla="val 0"/>
            </a:avLst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Symbol zastępczy numeru slajdu 1"/>
          <p:cNvSpPr>
            <a:spLocks noGrp="1"/>
          </p:cNvSpPr>
          <p:nvPr>
            <p:ph type="sldNum" sz="quarter" idx="4"/>
          </p:nvPr>
        </p:nvSpPr>
        <p:spPr>
          <a:xfrm>
            <a:off x="8305783" y="559313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fld id="{8076B881-73A9-488D-BFE0-BB109EA3CB8D}" type="slidenum">
              <a:rPr lang="pl-PL" kern="0" smtClean="0">
                <a:solidFill>
                  <a:sysClr val="window" lastClr="FFFFFF"/>
                </a:solidFill>
              </a:rPr>
              <a:pPr algn="ctr">
                <a:defRPr/>
              </a:pPr>
              <a:t>‹#›</a:t>
            </a:fld>
            <a:endParaRPr lang="pl-PL" kern="0" dirty="0">
              <a:solidFill>
                <a:sysClr val="window" lastClr="FFFFFF"/>
              </a:solidFill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857356" y="-1"/>
            <a:ext cx="5876949" cy="76517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200">
                <a:solidFill>
                  <a:srgbClr val="828282"/>
                </a:solidFill>
                <a:latin typeface="Neo Sans Pro Light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8" name="Picture 2" descr="C:\Users\krzysztof.ostrowski\Desktop\logo poziome claim 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6" y="162762"/>
            <a:ext cx="1287677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krzysztof.ostrowski\Desktop\ludziki RGB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982"/>
          <a:stretch/>
        </p:blipFill>
        <p:spPr bwMode="auto">
          <a:xfrm>
            <a:off x="8364465" y="6325066"/>
            <a:ext cx="783041" cy="532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58" t="32865" r="9184" b="35255"/>
          <a:stretch/>
        </p:blipFill>
        <p:spPr>
          <a:xfrm>
            <a:off x="8220" y="6446520"/>
            <a:ext cx="1516088" cy="411480"/>
          </a:xfrm>
          <a:prstGeom prst="rect">
            <a:avLst/>
          </a:prstGeom>
        </p:spPr>
      </p:pic>
      <p:grpSp>
        <p:nvGrpSpPr>
          <p:cNvPr id="15" name="Grupa 14"/>
          <p:cNvGrpSpPr/>
          <p:nvPr userDrawn="1"/>
        </p:nvGrpSpPr>
        <p:grpSpPr>
          <a:xfrm>
            <a:off x="1701205" y="25469"/>
            <a:ext cx="43200" cy="662464"/>
            <a:chOff x="1663680" y="1424"/>
            <a:chExt cx="43200" cy="662464"/>
          </a:xfrm>
        </p:grpSpPr>
        <p:sp>
          <p:nvSpPr>
            <p:cNvPr id="16" name="Elipsa 15"/>
            <p:cNvSpPr/>
            <p:nvPr userDrawn="1"/>
          </p:nvSpPr>
          <p:spPr>
            <a:xfrm>
              <a:off x="1663680" y="63350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" name="Elipsa 16"/>
            <p:cNvSpPr/>
            <p:nvPr userDrawn="1"/>
          </p:nvSpPr>
          <p:spPr>
            <a:xfrm>
              <a:off x="1663680" y="1424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8" name="Elipsa 17"/>
            <p:cNvSpPr/>
            <p:nvPr userDrawn="1"/>
          </p:nvSpPr>
          <p:spPr>
            <a:xfrm>
              <a:off x="1663680" y="125276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9" name="Elipsa 18"/>
            <p:cNvSpPr/>
            <p:nvPr userDrawn="1"/>
          </p:nvSpPr>
          <p:spPr>
            <a:xfrm>
              <a:off x="1663680" y="187202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0" name="Elipsa 19"/>
            <p:cNvSpPr/>
            <p:nvPr userDrawn="1"/>
          </p:nvSpPr>
          <p:spPr>
            <a:xfrm>
              <a:off x="1663680" y="249128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1" name="Elipsa 20"/>
            <p:cNvSpPr/>
            <p:nvPr userDrawn="1"/>
          </p:nvSpPr>
          <p:spPr>
            <a:xfrm>
              <a:off x="1663680" y="311054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2" name="Elipsa 21"/>
            <p:cNvSpPr/>
            <p:nvPr userDrawn="1"/>
          </p:nvSpPr>
          <p:spPr>
            <a:xfrm>
              <a:off x="1663680" y="372980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3" name="Elipsa 22"/>
            <p:cNvSpPr/>
            <p:nvPr userDrawn="1"/>
          </p:nvSpPr>
          <p:spPr>
            <a:xfrm>
              <a:off x="1663680" y="434906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4" name="Elipsa 23"/>
            <p:cNvSpPr/>
            <p:nvPr userDrawn="1"/>
          </p:nvSpPr>
          <p:spPr>
            <a:xfrm>
              <a:off x="1663680" y="496832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5" name="Elipsa 24"/>
            <p:cNvSpPr/>
            <p:nvPr userDrawn="1"/>
          </p:nvSpPr>
          <p:spPr>
            <a:xfrm>
              <a:off x="1663680" y="558758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6" name="Elipsa 25"/>
            <p:cNvSpPr/>
            <p:nvPr userDrawn="1"/>
          </p:nvSpPr>
          <p:spPr>
            <a:xfrm>
              <a:off x="1663680" y="620688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8127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a 11"/>
          <p:cNvSpPr/>
          <p:nvPr userDrawn="1"/>
        </p:nvSpPr>
        <p:spPr>
          <a:xfrm>
            <a:off x="8408508" y="592624"/>
            <a:ext cx="327600" cy="327600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Prostokąt z rogami zaokrąglonymi z jednej strony 12"/>
          <p:cNvSpPr/>
          <p:nvPr userDrawn="1"/>
        </p:nvSpPr>
        <p:spPr>
          <a:xfrm flipV="1">
            <a:off x="8410604" y="0"/>
            <a:ext cx="327600" cy="525600"/>
          </a:xfrm>
          <a:prstGeom prst="round2SameRect">
            <a:avLst>
              <a:gd name="adj1" fmla="val 43561"/>
              <a:gd name="adj2" fmla="val 0"/>
            </a:avLst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32139"/>
            <a:ext cx="9136691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Symbol zastępczy numeru slajdu 1"/>
          <p:cNvSpPr>
            <a:spLocks noGrp="1"/>
          </p:cNvSpPr>
          <p:nvPr>
            <p:ph type="sldNum" sz="quarter" idx="4"/>
          </p:nvPr>
        </p:nvSpPr>
        <p:spPr>
          <a:xfrm>
            <a:off x="8305783" y="559313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fld id="{8076B881-73A9-488D-BFE0-BB109EA3CB8D}" type="slidenum">
              <a:rPr lang="pl-PL" kern="0" smtClean="0">
                <a:solidFill>
                  <a:sysClr val="window" lastClr="FFFFFF"/>
                </a:solidFill>
              </a:rPr>
              <a:pPr algn="ctr">
                <a:defRPr/>
              </a:pPr>
              <a:t>‹#›</a:t>
            </a:fld>
            <a:endParaRPr lang="pl-PL" kern="0" dirty="0">
              <a:solidFill>
                <a:sysClr val="window" lastClr="FFFFFF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857356" y="-1"/>
            <a:ext cx="5876949" cy="76517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200">
                <a:solidFill>
                  <a:srgbClr val="828282"/>
                </a:solidFill>
                <a:latin typeface="Neo Sans Pro Light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9" name="Picture 2" descr="C:\Users\krzysztof.ostrowski\Desktop\logo poziome claim RGB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6" y="162762"/>
            <a:ext cx="1287677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a 10"/>
          <p:cNvGrpSpPr/>
          <p:nvPr userDrawn="1"/>
        </p:nvGrpSpPr>
        <p:grpSpPr>
          <a:xfrm>
            <a:off x="1701205" y="25469"/>
            <a:ext cx="43200" cy="662464"/>
            <a:chOff x="1663680" y="1424"/>
            <a:chExt cx="43200" cy="662464"/>
          </a:xfrm>
        </p:grpSpPr>
        <p:sp>
          <p:nvSpPr>
            <p:cNvPr id="14" name="Elipsa 13"/>
            <p:cNvSpPr/>
            <p:nvPr userDrawn="1"/>
          </p:nvSpPr>
          <p:spPr>
            <a:xfrm>
              <a:off x="1663680" y="63350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5" name="Elipsa 14"/>
            <p:cNvSpPr/>
            <p:nvPr userDrawn="1"/>
          </p:nvSpPr>
          <p:spPr>
            <a:xfrm>
              <a:off x="1663680" y="1424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6" name="Elipsa 15"/>
            <p:cNvSpPr/>
            <p:nvPr userDrawn="1"/>
          </p:nvSpPr>
          <p:spPr>
            <a:xfrm>
              <a:off x="1663680" y="125276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8" name="Elipsa 17"/>
            <p:cNvSpPr/>
            <p:nvPr userDrawn="1"/>
          </p:nvSpPr>
          <p:spPr>
            <a:xfrm>
              <a:off x="1663680" y="187202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9" name="Elipsa 18"/>
            <p:cNvSpPr/>
            <p:nvPr userDrawn="1"/>
          </p:nvSpPr>
          <p:spPr>
            <a:xfrm>
              <a:off x="1663680" y="249128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0" name="Elipsa 19"/>
            <p:cNvSpPr/>
            <p:nvPr userDrawn="1"/>
          </p:nvSpPr>
          <p:spPr>
            <a:xfrm>
              <a:off x="1663680" y="311054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1" name="Elipsa 20"/>
            <p:cNvSpPr/>
            <p:nvPr userDrawn="1"/>
          </p:nvSpPr>
          <p:spPr>
            <a:xfrm>
              <a:off x="1663680" y="372980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2" name="Elipsa 21"/>
            <p:cNvSpPr/>
            <p:nvPr userDrawn="1"/>
          </p:nvSpPr>
          <p:spPr>
            <a:xfrm>
              <a:off x="1663680" y="434906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3" name="Elipsa 22"/>
            <p:cNvSpPr/>
            <p:nvPr userDrawn="1"/>
          </p:nvSpPr>
          <p:spPr>
            <a:xfrm>
              <a:off x="1663680" y="496832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4" name="Elipsa 23"/>
            <p:cNvSpPr/>
            <p:nvPr userDrawn="1"/>
          </p:nvSpPr>
          <p:spPr>
            <a:xfrm>
              <a:off x="1663680" y="558758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5" name="Elipsa 24"/>
            <p:cNvSpPr/>
            <p:nvPr userDrawn="1"/>
          </p:nvSpPr>
          <p:spPr>
            <a:xfrm>
              <a:off x="1663680" y="620688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6651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rzysztof.ostrowski\Desktop\kv 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533" y="2305143"/>
            <a:ext cx="7102475" cy="4551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rzysztof.ostrowski\Desktop\logo poziome claim RGB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57" y="226144"/>
            <a:ext cx="1817897" cy="86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131840" y="1268760"/>
            <a:ext cx="5256584" cy="36004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0"/>
            <a:ext cx="5256584" cy="1268760"/>
          </a:xfrm>
          <a:prstGeom prst="rect">
            <a:avLst/>
          </a:prstGeom>
        </p:spPr>
        <p:txBody>
          <a:bodyPr wrap="none" lIns="0" tIns="0" rIns="0" bIns="0" anchor="b" anchorCtr="0">
            <a:normAutofit/>
          </a:bodyPr>
          <a:lstStyle>
            <a:lvl1pPr>
              <a:buNone/>
              <a:defRPr sz="4600" baseline="0">
                <a:solidFill>
                  <a:schemeClr val="bg1">
                    <a:lumMod val="50000"/>
                  </a:schemeClr>
                </a:solidFill>
              </a:defRPr>
            </a:lvl1pPr>
            <a:lvl5pPr marL="0" indent="0">
              <a:spcBef>
                <a:spcPts val="0"/>
              </a:spcBef>
              <a:buNone/>
              <a:defRPr sz="3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4"/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2857498" y="14530"/>
            <a:ext cx="123111" cy="1342768"/>
          </a:xfrm>
          <a:prstGeom prst="rect">
            <a:avLst/>
          </a:prstGeom>
          <a:noFill/>
        </p:spPr>
        <p:txBody>
          <a:bodyPr vert="vert" wrap="square" lIns="0" tIns="0" rIns="0" bIns="0" rtlCol="0">
            <a:spAutoFit/>
          </a:bodyPr>
          <a:lstStyle/>
          <a:p>
            <a:pPr>
              <a:defRPr/>
            </a:pPr>
            <a:r>
              <a:rPr lang="pl-PL" sz="800" b="1" dirty="0" err="1">
                <a:solidFill>
                  <a:srgbClr val="3585B7"/>
                </a:solidFill>
                <a:cs typeface="Calibri"/>
              </a:rPr>
              <a:t>●●●●●●●●●●●●●●●●●●●●</a:t>
            </a:r>
            <a:endParaRPr lang="pl-PL" sz="800" b="1" dirty="0">
              <a:solidFill>
                <a:srgbClr val="3585B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8671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a 11"/>
          <p:cNvSpPr/>
          <p:nvPr userDrawn="1"/>
        </p:nvSpPr>
        <p:spPr>
          <a:xfrm>
            <a:off x="8408508" y="592624"/>
            <a:ext cx="327600" cy="327600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Prostokąt z rogami zaokrąglonymi z jednej strony 12"/>
          <p:cNvSpPr/>
          <p:nvPr userDrawn="1"/>
        </p:nvSpPr>
        <p:spPr>
          <a:xfrm flipV="1">
            <a:off x="8410604" y="0"/>
            <a:ext cx="327600" cy="525600"/>
          </a:xfrm>
          <a:prstGeom prst="round2SameRect">
            <a:avLst>
              <a:gd name="adj1" fmla="val 43561"/>
              <a:gd name="adj2" fmla="val 0"/>
            </a:avLst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Symbol zastępczy numeru slajdu 1"/>
          <p:cNvSpPr>
            <a:spLocks noGrp="1"/>
          </p:cNvSpPr>
          <p:nvPr>
            <p:ph type="sldNum" sz="quarter" idx="4"/>
          </p:nvPr>
        </p:nvSpPr>
        <p:spPr>
          <a:xfrm>
            <a:off x="8305783" y="559313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fld id="{8076B881-73A9-488D-BFE0-BB109EA3CB8D}" type="slidenum">
              <a:rPr lang="pl-PL" kern="0" smtClean="0">
                <a:solidFill>
                  <a:sysClr val="window" lastClr="FFFFFF"/>
                </a:solidFill>
              </a:rPr>
              <a:pPr algn="ctr">
                <a:defRPr/>
              </a:pPr>
              <a:t>‹#›</a:t>
            </a:fld>
            <a:endParaRPr lang="pl-PL" kern="0" dirty="0">
              <a:solidFill>
                <a:sysClr val="window" lastClr="FFFFFF"/>
              </a:solidFill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857356" y="-1"/>
            <a:ext cx="5876949" cy="76517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200">
                <a:solidFill>
                  <a:srgbClr val="828282"/>
                </a:solidFill>
                <a:latin typeface="Neo Sans Pro Light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8" name="Picture 2" descr="C:\Users\krzysztof.ostrowski\Desktop\logo poziome claim 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6" y="162762"/>
            <a:ext cx="1287677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krzysztof.ostrowski\Desktop\ludziki RGB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982"/>
          <a:stretch/>
        </p:blipFill>
        <p:spPr bwMode="auto">
          <a:xfrm>
            <a:off x="8364465" y="6325066"/>
            <a:ext cx="783041" cy="532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58" t="32865" r="9184" b="35255"/>
          <a:stretch/>
        </p:blipFill>
        <p:spPr>
          <a:xfrm>
            <a:off x="8220" y="6446520"/>
            <a:ext cx="1516088" cy="411480"/>
          </a:xfrm>
          <a:prstGeom prst="rect">
            <a:avLst/>
          </a:prstGeom>
        </p:spPr>
      </p:pic>
      <p:grpSp>
        <p:nvGrpSpPr>
          <p:cNvPr id="15" name="Grupa 14"/>
          <p:cNvGrpSpPr/>
          <p:nvPr userDrawn="1"/>
        </p:nvGrpSpPr>
        <p:grpSpPr>
          <a:xfrm>
            <a:off x="1701205" y="25469"/>
            <a:ext cx="43200" cy="662464"/>
            <a:chOff x="1663680" y="1424"/>
            <a:chExt cx="43200" cy="662464"/>
          </a:xfrm>
        </p:grpSpPr>
        <p:sp>
          <p:nvSpPr>
            <p:cNvPr id="16" name="Elipsa 15"/>
            <p:cNvSpPr/>
            <p:nvPr userDrawn="1"/>
          </p:nvSpPr>
          <p:spPr>
            <a:xfrm>
              <a:off x="1663680" y="63350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" name="Elipsa 16"/>
            <p:cNvSpPr/>
            <p:nvPr userDrawn="1"/>
          </p:nvSpPr>
          <p:spPr>
            <a:xfrm>
              <a:off x="1663680" y="1424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8" name="Elipsa 17"/>
            <p:cNvSpPr/>
            <p:nvPr userDrawn="1"/>
          </p:nvSpPr>
          <p:spPr>
            <a:xfrm>
              <a:off x="1663680" y="125276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9" name="Elipsa 18"/>
            <p:cNvSpPr/>
            <p:nvPr userDrawn="1"/>
          </p:nvSpPr>
          <p:spPr>
            <a:xfrm>
              <a:off x="1663680" y="187202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0" name="Elipsa 19"/>
            <p:cNvSpPr/>
            <p:nvPr userDrawn="1"/>
          </p:nvSpPr>
          <p:spPr>
            <a:xfrm>
              <a:off x="1663680" y="249128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1" name="Elipsa 20"/>
            <p:cNvSpPr/>
            <p:nvPr userDrawn="1"/>
          </p:nvSpPr>
          <p:spPr>
            <a:xfrm>
              <a:off x="1663680" y="311054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2" name="Elipsa 21"/>
            <p:cNvSpPr/>
            <p:nvPr userDrawn="1"/>
          </p:nvSpPr>
          <p:spPr>
            <a:xfrm>
              <a:off x="1663680" y="372980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3" name="Elipsa 22"/>
            <p:cNvSpPr/>
            <p:nvPr userDrawn="1"/>
          </p:nvSpPr>
          <p:spPr>
            <a:xfrm>
              <a:off x="1663680" y="434906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4" name="Elipsa 23"/>
            <p:cNvSpPr/>
            <p:nvPr userDrawn="1"/>
          </p:nvSpPr>
          <p:spPr>
            <a:xfrm>
              <a:off x="1663680" y="496832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5" name="Elipsa 24"/>
            <p:cNvSpPr/>
            <p:nvPr userDrawn="1"/>
          </p:nvSpPr>
          <p:spPr>
            <a:xfrm>
              <a:off x="1663680" y="558758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6" name="Elipsa 25"/>
            <p:cNvSpPr/>
            <p:nvPr userDrawn="1"/>
          </p:nvSpPr>
          <p:spPr>
            <a:xfrm>
              <a:off x="1663680" y="620688"/>
              <a:ext cx="43200" cy="43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564537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a 11"/>
          <p:cNvSpPr/>
          <p:nvPr userDrawn="1"/>
        </p:nvSpPr>
        <p:spPr>
          <a:xfrm>
            <a:off x="8408508" y="592624"/>
            <a:ext cx="327600" cy="327600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Prostokąt z rogami zaokrąglonymi z jednej strony 12"/>
          <p:cNvSpPr/>
          <p:nvPr userDrawn="1"/>
        </p:nvSpPr>
        <p:spPr>
          <a:xfrm flipV="1">
            <a:off x="8410604" y="0"/>
            <a:ext cx="327600" cy="525600"/>
          </a:xfrm>
          <a:prstGeom prst="round2SameRect">
            <a:avLst>
              <a:gd name="adj1" fmla="val 43561"/>
              <a:gd name="adj2" fmla="val 0"/>
            </a:avLst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32139"/>
            <a:ext cx="9136691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Symbol zastępczy numeru slajdu 1"/>
          <p:cNvSpPr>
            <a:spLocks noGrp="1"/>
          </p:cNvSpPr>
          <p:nvPr>
            <p:ph type="sldNum" sz="quarter" idx="4"/>
          </p:nvPr>
        </p:nvSpPr>
        <p:spPr>
          <a:xfrm>
            <a:off x="8305783" y="559313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fld id="{8076B881-73A9-488D-BFE0-BB109EA3CB8D}" type="slidenum">
              <a:rPr lang="pl-PL" kern="0" smtClean="0">
                <a:solidFill>
                  <a:sysClr val="window" lastClr="FFFFFF"/>
                </a:solidFill>
              </a:rPr>
              <a:pPr algn="ctr">
                <a:defRPr/>
              </a:pPr>
              <a:t>‹#›</a:t>
            </a:fld>
            <a:endParaRPr lang="pl-PL" kern="0" dirty="0">
              <a:solidFill>
                <a:sysClr val="window" lastClr="FFFFFF"/>
              </a:solidFill>
            </a:endParaRPr>
          </a:p>
        </p:txBody>
      </p:sp>
      <p:sp>
        <p:nvSpPr>
          <p:cNvPr id="10" name="pole tekstowe 9"/>
          <p:cNvSpPr txBox="1"/>
          <p:nvPr userDrawn="1"/>
        </p:nvSpPr>
        <p:spPr>
          <a:xfrm>
            <a:off x="1662812" y="14530"/>
            <a:ext cx="123111" cy="978435"/>
          </a:xfrm>
          <a:prstGeom prst="rect">
            <a:avLst/>
          </a:prstGeom>
          <a:noFill/>
        </p:spPr>
        <p:txBody>
          <a:bodyPr vert="vert" wrap="square" lIns="0" tIns="0" rIns="0" bIns="0" rtlCol="0">
            <a:spAutoFit/>
          </a:bodyPr>
          <a:lstStyle/>
          <a:p>
            <a:pPr>
              <a:defRPr/>
            </a:pPr>
            <a:r>
              <a:rPr lang="pl-PL" sz="800" b="1" dirty="0">
                <a:solidFill>
                  <a:srgbClr val="3585B7"/>
                </a:solidFill>
                <a:cs typeface="Calibri"/>
              </a:rPr>
              <a:t>●●●●●●●●●●●</a:t>
            </a:r>
            <a:endParaRPr lang="pl-PL" sz="800" b="1" dirty="0">
              <a:solidFill>
                <a:srgbClr val="3585B7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857356" y="-1"/>
            <a:ext cx="5876949" cy="76517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200">
                <a:solidFill>
                  <a:srgbClr val="828282"/>
                </a:solidFill>
                <a:latin typeface="Neo Sans Pro Light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9" name="Picture 2" descr="C:\Users\krzysztof.ostrowski\Desktop\logo poziome claim RGB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6" y="162762"/>
            <a:ext cx="1287677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5516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ŁO PROJEKTU PRZEKŁAD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/>
          <p:cNvSpPr txBox="1"/>
          <p:nvPr userDrawn="1"/>
        </p:nvSpPr>
        <p:spPr>
          <a:xfrm>
            <a:off x="395288" y="3506932"/>
            <a:ext cx="5976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400" b="1" dirty="0">
                <a:solidFill>
                  <a:srgbClr val="828282"/>
                </a:solidFill>
                <a:sym typeface="Wingdings" pitchFamily="2" charset="2"/>
              </a:rPr>
              <a:t>tło projektu</a:t>
            </a:r>
          </a:p>
        </p:txBody>
      </p:sp>
    </p:spTree>
    <p:extLst>
      <p:ext uri="{BB962C8B-B14F-4D97-AF65-F5344CB8AC3E}">
        <p14:creationId xmlns="" xmlns:p14="http://schemas.microsoft.com/office/powerpoint/2010/main" val="2917868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gólny_pusty"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2195736" y="404664"/>
            <a:ext cx="5256584" cy="576064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buNone/>
              <a:defRPr sz="4600" baseline="0">
                <a:solidFill>
                  <a:schemeClr val="bg1">
                    <a:lumMod val="50000"/>
                  </a:schemeClr>
                </a:solidFill>
              </a:defRPr>
            </a:lvl1pPr>
            <a:lvl5pPr marL="0" indent="0">
              <a:spcBef>
                <a:spcPts val="0"/>
              </a:spcBef>
              <a:buNone/>
              <a:defRPr sz="3300" baseline="0">
                <a:solidFill>
                  <a:srgbClr val="828282"/>
                </a:solidFill>
                <a:latin typeface="Neo Sans Pro Light" pitchFamily="34" charset="0"/>
              </a:defRPr>
            </a:lvl5pPr>
          </a:lstStyle>
          <a:p>
            <a:pPr lvl="4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6" name="Obraz 5" descr="pamperki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37745"/>
          <a:stretch/>
        </p:blipFill>
        <p:spPr>
          <a:xfrm>
            <a:off x="7757484" y="6295715"/>
            <a:ext cx="918972" cy="5777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4072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131840" y="1268760"/>
            <a:ext cx="5256584" cy="36004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692696"/>
            <a:ext cx="5256584" cy="576064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buNone/>
              <a:defRPr sz="4600" baseline="0">
                <a:solidFill>
                  <a:schemeClr val="bg1">
                    <a:lumMod val="50000"/>
                  </a:schemeClr>
                </a:solidFill>
              </a:defRPr>
            </a:lvl1pPr>
            <a:lvl5pPr marL="0" indent="0">
              <a:spcBef>
                <a:spcPts val="0"/>
              </a:spcBef>
              <a:buNone/>
              <a:defRPr sz="3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4"/>
            <a:r>
              <a:rPr lang="pl-PL" dirty="0" smtClean="0"/>
              <a:t>tytuł prezentacji</a:t>
            </a:r>
            <a:endParaRPr lang="pl-PL" dirty="0"/>
          </a:p>
        </p:txBody>
      </p:sp>
      <p:pic>
        <p:nvPicPr>
          <p:cNvPr id="4" name="Picture 2" descr="C:\Users\krzysztof.ostrowski\Desktop\kv rgb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533" y="2326163"/>
            <a:ext cx="7102475" cy="4551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85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stęp 1"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9660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stęp _tekst"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/>
          <p:cNvSpPr>
            <a:spLocks noGrp="1"/>
          </p:cNvSpPr>
          <p:nvPr>
            <p:ph type="body" sz="quarter" idx="11"/>
          </p:nvPr>
        </p:nvSpPr>
        <p:spPr>
          <a:xfrm>
            <a:off x="2339752" y="1988840"/>
            <a:ext cx="5615880" cy="3600400"/>
          </a:xfrm>
          <a:prstGeom prst="rect">
            <a:avLst/>
          </a:prstGeom>
        </p:spPr>
        <p:txBody>
          <a:bodyPr lIns="0" tIns="0" rIns="0" bIns="0" numCol="1" spcCol="0" anchor="t" anchorCtr="0"/>
          <a:lstStyle>
            <a:lvl1pPr marL="0" indent="457200" algn="l">
              <a:lnSpc>
                <a:spcPct val="150000"/>
              </a:lnSpc>
              <a:spcBef>
                <a:spcPts val="0"/>
              </a:spcBef>
              <a:buClr>
                <a:srgbClr val="0094CF"/>
              </a:buClr>
              <a:buFont typeface="Arial" pitchFamily="34" charset="0"/>
              <a:buNone/>
              <a:defRPr sz="1100" spc="100" normalizeH="0" baseline="0">
                <a:solidFill>
                  <a:schemeClr val="bg1">
                    <a:lumMod val="5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eo Sans Pro" pitchFamily="34" charset="0"/>
              </a:defRPr>
            </a:lvl1pPr>
          </a:lstStyle>
          <a:p>
            <a:endParaRPr lang="pl-PL" dirty="0" smtClean="0"/>
          </a:p>
        </p:txBody>
      </p:sp>
      <p:sp>
        <p:nvSpPr>
          <p:cNvPr id="6" name="Symbol zastępczy tekstu 7"/>
          <p:cNvSpPr>
            <a:spLocks noGrp="1"/>
          </p:cNvSpPr>
          <p:nvPr>
            <p:ph type="body" sz="quarter" idx="12"/>
          </p:nvPr>
        </p:nvSpPr>
        <p:spPr>
          <a:xfrm>
            <a:off x="2339752" y="1556792"/>
            <a:ext cx="5615880" cy="432048"/>
          </a:xfrm>
          <a:prstGeom prst="rect">
            <a:avLst/>
          </a:prstGeom>
        </p:spPr>
        <p:txBody>
          <a:bodyPr lIns="0" tIns="0" rIns="0" bIns="0" numCol="1" spcCol="0" anchor="t" anchorCtr="0">
            <a:scene3d>
              <a:camera prst="orthographicFront"/>
              <a:lightRig rig="threePt" dir="t"/>
            </a:scene3d>
            <a:sp3d>
              <a:contourClr>
                <a:srgbClr val="495677"/>
              </a:contourClr>
            </a:sp3d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rgbClr val="0094CF"/>
              </a:buClr>
              <a:buFont typeface="Arial" pitchFamily="34" charset="0"/>
              <a:buNone/>
              <a:defRPr sz="1600" b="1" i="0" baseline="0">
                <a:solidFill>
                  <a:srgbClr val="495677"/>
                </a:solidFill>
                <a:effectLst/>
              </a:defRPr>
            </a:lvl1pPr>
          </a:lstStyle>
          <a:p>
            <a:endParaRPr lang="pl-PL" dirty="0" smtClean="0"/>
          </a:p>
        </p:txBody>
      </p:sp>
      <p:sp>
        <p:nvSpPr>
          <p:cNvPr id="7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2339752" y="5589240"/>
            <a:ext cx="2808312" cy="720080"/>
          </a:xfrm>
          <a:prstGeom prst="rect">
            <a:avLst/>
          </a:prstGeom>
        </p:spPr>
        <p:txBody>
          <a:bodyPr lIns="0" tIns="0" rIns="0" bIns="0" numCol="1" spcCol="0" anchor="t" anchorCtr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Clr>
                <a:srgbClr val="0094CF"/>
              </a:buClr>
              <a:buFont typeface="Arial" pitchFamily="34" charset="0"/>
              <a:buNone/>
              <a:defRPr sz="1100" baseline="0">
                <a:solidFill>
                  <a:schemeClr val="bg1">
                    <a:lumMod val="5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eo Sans Pro" pitchFamily="34" charset="0"/>
              </a:defRPr>
            </a:lvl1pPr>
          </a:lstStyle>
          <a:p>
            <a:endParaRPr lang="pl-PL" dirty="0" smtClean="0"/>
          </a:p>
        </p:txBody>
      </p:sp>
      <p:sp>
        <p:nvSpPr>
          <p:cNvPr id="10" name="Symbol zastępczy tekstu 7"/>
          <p:cNvSpPr>
            <a:spLocks noGrp="1"/>
          </p:cNvSpPr>
          <p:nvPr>
            <p:ph type="body" sz="quarter" idx="14"/>
          </p:nvPr>
        </p:nvSpPr>
        <p:spPr>
          <a:xfrm>
            <a:off x="5148064" y="5589240"/>
            <a:ext cx="2808312" cy="720080"/>
          </a:xfrm>
          <a:prstGeom prst="rect">
            <a:avLst/>
          </a:prstGeom>
        </p:spPr>
        <p:txBody>
          <a:bodyPr lIns="0" tIns="0" rIns="0" bIns="0" numCol="1" spcCol="0" anchor="t" anchorCtr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Clr>
                <a:srgbClr val="0094CF"/>
              </a:buClr>
              <a:buFont typeface="Arial" pitchFamily="34" charset="0"/>
              <a:buNone/>
              <a:defRPr sz="1100" b="0" i="0" baseline="0">
                <a:solidFill>
                  <a:schemeClr val="bg1">
                    <a:lumMod val="5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eo Sans Pro" pitchFamily="34" charset="0"/>
              </a:defRPr>
            </a:lvl1pPr>
          </a:lstStyle>
          <a:p>
            <a:endParaRPr lang="pl-PL" dirty="0" smtClean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548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l projektu_przekladka"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>
          <a:xfrm>
            <a:off x="7020272" y="3140968"/>
            <a:ext cx="1296144" cy="136815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7144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l projektu_tekst"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type="body" sz="quarter" idx="11"/>
          </p:nvPr>
        </p:nvSpPr>
        <p:spPr>
          <a:xfrm>
            <a:off x="2339752" y="2492226"/>
            <a:ext cx="5615880" cy="3673078"/>
          </a:xfrm>
          <a:prstGeom prst="rect">
            <a:avLst/>
          </a:prstGeom>
        </p:spPr>
        <p:txBody>
          <a:bodyPr lIns="0" tIns="0" rIns="0" bIns="0" numCol="2" spcCol="432000" anchor="t" anchorCtr="0"/>
          <a:lstStyle>
            <a:lvl1pPr marL="0" indent="360000" algn="l">
              <a:lnSpc>
                <a:spcPct val="150000"/>
              </a:lnSpc>
              <a:spcBef>
                <a:spcPts val="0"/>
              </a:spcBef>
              <a:buClr>
                <a:srgbClr val="0094CF"/>
              </a:buClr>
              <a:buFont typeface="Arial" pitchFamily="34" charset="0"/>
              <a:buNone/>
              <a:defRPr sz="1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pl-PL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514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ło projektu_przekładka"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>
          <a:xfrm>
            <a:off x="7020272" y="3212976"/>
            <a:ext cx="1368152" cy="1224136"/>
          </a:xfrm>
        </p:spPr>
        <p:txBody>
          <a:bodyPr/>
          <a:lstStyle>
            <a:lvl1pPr>
              <a:defRPr sz="4000"/>
            </a:lvl1pPr>
          </a:lstStyle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5534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ło projektu_tekst"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7584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odologia_przekładka"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>
          <a:xfrm>
            <a:off x="7020272" y="3140968"/>
            <a:ext cx="1296144" cy="136815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05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odologia_tekst"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7"/>
          <p:cNvSpPr>
            <a:spLocks noGrp="1"/>
          </p:cNvSpPr>
          <p:nvPr>
            <p:ph type="body" sz="quarter" idx="12"/>
          </p:nvPr>
        </p:nvSpPr>
        <p:spPr>
          <a:xfrm>
            <a:off x="2267744" y="1484784"/>
            <a:ext cx="5615880" cy="351656"/>
          </a:xfrm>
          <a:prstGeom prst="rect">
            <a:avLst/>
          </a:prstGeom>
        </p:spPr>
        <p:txBody>
          <a:bodyPr lIns="0" tIns="0" rIns="0" bIns="0" numCol="1" spcCol="432000" anchor="t" anchorCtr="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4CF"/>
              </a:buClr>
              <a:buSzPct val="200000"/>
              <a:buFont typeface="Neo Sans Pro" pitchFamily="34" charset="0"/>
              <a:buNone/>
              <a:tabLst/>
              <a:defRPr sz="1200" b="1" baseline="0">
                <a:solidFill>
                  <a:srgbClr val="0094CF"/>
                </a:solidFill>
              </a:defRPr>
            </a:lvl1pPr>
            <a:lvl5pPr algn="l">
              <a:defRPr/>
            </a:lvl5pPr>
          </a:lstStyle>
          <a:p>
            <a:endParaRPr lang="pl-PL" dirty="0" smtClean="0"/>
          </a:p>
        </p:txBody>
      </p:sp>
      <p:sp>
        <p:nvSpPr>
          <p:cNvPr id="7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2267744" y="1844824"/>
            <a:ext cx="5615880" cy="4392488"/>
          </a:xfrm>
          <a:prstGeom prst="rect">
            <a:avLst/>
          </a:prstGeom>
        </p:spPr>
        <p:txBody>
          <a:bodyPr lIns="0" tIns="0" rIns="0" bIns="0" numCol="1" spcCol="432000" anchor="t" anchorCtr="0"/>
          <a:lstStyle>
            <a:lvl1pPr marL="360000" marR="0" indent="-3600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94CF"/>
              </a:buClr>
              <a:buSzPct val="200000"/>
              <a:buFont typeface="Neo Sans Pro" pitchFamily="34" charset="0"/>
              <a:buChar char="»"/>
              <a:tabLst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5pPr algn="l">
              <a:defRPr/>
            </a:lvl5pPr>
          </a:lstStyle>
          <a:p>
            <a:pPr lvl="0"/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52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ODOLOGIA PRZEKŁAD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/>
          <p:cNvSpPr txBox="1"/>
          <p:nvPr userDrawn="1"/>
        </p:nvSpPr>
        <p:spPr>
          <a:xfrm>
            <a:off x="395289" y="3506932"/>
            <a:ext cx="5962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400" b="1" dirty="0">
                <a:solidFill>
                  <a:srgbClr val="828282"/>
                </a:solidFill>
                <a:sym typeface="Wingdings" pitchFamily="2" charset="2"/>
              </a:rPr>
              <a:t>metodologia</a:t>
            </a:r>
          </a:p>
        </p:txBody>
      </p:sp>
    </p:spTree>
    <p:extLst>
      <p:ext uri="{BB962C8B-B14F-4D97-AF65-F5344CB8AC3E}">
        <p14:creationId xmlns="" xmlns:p14="http://schemas.microsoft.com/office/powerpoint/2010/main" val="38119144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spół_przekładka"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>
          <a:xfrm>
            <a:off x="7020272" y="3212976"/>
            <a:ext cx="1368152" cy="1296144"/>
          </a:xfrm>
        </p:spPr>
        <p:txBody>
          <a:bodyPr/>
          <a:lstStyle>
            <a:lvl1pPr>
              <a:defRPr sz="4000"/>
            </a:lvl1pPr>
          </a:lstStyle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3639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L PROJEKTU PRZEKŁAD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/>
          <p:cNvSpPr txBox="1"/>
          <p:nvPr userDrawn="1"/>
        </p:nvSpPr>
        <p:spPr>
          <a:xfrm>
            <a:off x="395289" y="3506932"/>
            <a:ext cx="5962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400" b="1" dirty="0">
                <a:solidFill>
                  <a:srgbClr val="828282"/>
                </a:solidFill>
                <a:latin typeface="Neo Sans Pro Light" pitchFamily="34" charset="0"/>
                <a:sym typeface="Wingdings" pitchFamily="2" charset="2"/>
              </a:rPr>
              <a:t>cel projektu</a:t>
            </a:r>
          </a:p>
        </p:txBody>
      </p:sp>
    </p:spTree>
    <p:extLst>
      <p:ext uri="{BB962C8B-B14F-4D97-AF65-F5344CB8AC3E}">
        <p14:creationId xmlns="" xmlns:p14="http://schemas.microsoft.com/office/powerpoint/2010/main" val="4187228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Układ niestandardowy"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8244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rmonogram przekładka"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>
          <a:xfrm>
            <a:off x="7020272" y="3212976"/>
            <a:ext cx="1368152" cy="1296144"/>
          </a:xfrm>
        </p:spPr>
        <p:txBody>
          <a:bodyPr/>
          <a:lstStyle>
            <a:lvl1pPr>
              <a:defRPr sz="4000"/>
            </a:lvl1pPr>
          </a:lstStyle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879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rmonogram_tekst"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6866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szt projektu_przekładka"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>
          <a:xfrm>
            <a:off x="6948264" y="3212976"/>
            <a:ext cx="1440160" cy="1224136"/>
          </a:xfrm>
        </p:spPr>
        <p:txBody>
          <a:bodyPr/>
          <a:lstStyle>
            <a:lvl1pPr>
              <a:defRPr sz="4000"/>
            </a:lvl1pPr>
          </a:lstStyle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1708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szt projektu tekst"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2817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świadczenie przekładka"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>
          <a:xfrm>
            <a:off x="7092280" y="3140968"/>
            <a:ext cx="1296144" cy="1368152"/>
          </a:xfrm>
        </p:spPr>
        <p:txBody>
          <a:bodyPr/>
          <a:lstStyle>
            <a:lvl1pPr>
              <a:defRPr sz="4000"/>
            </a:lvl1pPr>
          </a:lstStyle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7338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świadczenie dane"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2267744" y="2276872"/>
            <a:ext cx="5615880" cy="3960440"/>
          </a:xfrm>
          <a:prstGeom prst="rect">
            <a:avLst/>
          </a:prstGeom>
        </p:spPr>
        <p:txBody>
          <a:bodyPr lIns="0" tIns="0" rIns="0" bIns="0" numCol="1" spcCol="432000" anchor="t" anchorCtr="0"/>
          <a:lstStyle>
            <a:lvl1pPr marL="360000" marR="0" indent="-3600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94CF"/>
              </a:buClr>
              <a:buSzPct val="200000"/>
              <a:buFont typeface="Arial" pitchFamily="34" charset="0"/>
              <a:buNone/>
              <a:tabLst/>
              <a:defRPr sz="1600" b="0" baseline="0">
                <a:solidFill>
                  <a:schemeClr val="bg1">
                    <a:lumMod val="50000"/>
                  </a:schemeClr>
                </a:solidFill>
              </a:defRPr>
            </a:lvl1pPr>
            <a:lvl5pPr algn="l">
              <a:defRPr/>
            </a:lvl5pPr>
          </a:lstStyle>
          <a:p>
            <a:pPr marL="360000" marR="0" lvl="0" indent="-3600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94CF"/>
              </a:buClr>
              <a:buSzPct val="200000"/>
              <a:buFontTx/>
              <a:buBlip>
                <a:blip r:embed="rId3"/>
              </a:buBlip>
              <a:tabLst/>
              <a:defRPr/>
            </a:pPr>
            <a:endParaRPr lang="pl-PL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6892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7020272" y="3212976"/>
            <a:ext cx="1296144" cy="1296144"/>
          </a:xfrm>
        </p:spPr>
        <p:txBody>
          <a:bodyPr/>
          <a:lstStyle>
            <a:lvl1pPr>
              <a:defRPr sz="4000"/>
            </a:lvl1pPr>
          </a:lstStyle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1" hasCustomPrompt="1"/>
          </p:nvPr>
        </p:nvSpPr>
        <p:spPr>
          <a:xfrm>
            <a:off x="2123728" y="3573016"/>
            <a:ext cx="4247678" cy="575493"/>
          </a:xfrm>
          <a:prstGeom prst="rect">
            <a:avLst/>
          </a:prstGeom>
        </p:spPr>
        <p:txBody>
          <a:bodyPr/>
          <a:lstStyle>
            <a:lvl1pPr>
              <a:buNone/>
              <a:defRPr sz="4000" baseline="0">
                <a:solidFill>
                  <a:srgbClr val="495677"/>
                </a:solidFill>
                <a:latin typeface="Neo Sans Pro Light" pitchFamily="34" charset="0"/>
                <a:sym typeface="Wingdings" pitchFamily="2" charset="2"/>
              </a:defRPr>
            </a:lvl1pPr>
          </a:lstStyle>
          <a:p>
            <a:pPr lvl="0"/>
            <a:r>
              <a:rPr lang="pl-PL" dirty="0" smtClean="0"/>
              <a:t>Temat działu … 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927027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IZA DANYCH PRZEKŁAD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 userDrawn="1"/>
        </p:nvSpPr>
        <p:spPr>
          <a:xfrm>
            <a:off x="395289" y="3506932"/>
            <a:ext cx="5962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400" b="1" dirty="0">
                <a:solidFill>
                  <a:srgbClr val="828282"/>
                </a:solidFill>
                <a:sym typeface="Wingdings" pitchFamily="2" charset="2"/>
              </a:rPr>
              <a:t>analiza danych</a:t>
            </a:r>
          </a:p>
        </p:txBody>
      </p:sp>
    </p:spTree>
    <p:extLst>
      <p:ext uri="{BB962C8B-B14F-4D97-AF65-F5344CB8AC3E}">
        <p14:creationId xmlns="" xmlns:p14="http://schemas.microsoft.com/office/powerpoint/2010/main" val="13191482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ziękujemy za uwagę"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2209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a 11"/>
          <p:cNvSpPr/>
          <p:nvPr userDrawn="1"/>
        </p:nvSpPr>
        <p:spPr>
          <a:xfrm>
            <a:off x="8408508" y="592624"/>
            <a:ext cx="327600" cy="327600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Prostokąt z rogami zaokrąglonymi z jednej strony 12"/>
          <p:cNvSpPr/>
          <p:nvPr userDrawn="1"/>
        </p:nvSpPr>
        <p:spPr>
          <a:xfrm flipV="1">
            <a:off x="8410604" y="0"/>
            <a:ext cx="327600" cy="525600"/>
          </a:xfrm>
          <a:prstGeom prst="round2SameRect">
            <a:avLst>
              <a:gd name="adj1" fmla="val 43561"/>
              <a:gd name="adj2" fmla="val 0"/>
            </a:avLst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Symbol zastępczy numeru slajdu 1"/>
          <p:cNvSpPr>
            <a:spLocks noGrp="1"/>
          </p:cNvSpPr>
          <p:nvPr>
            <p:ph type="sldNum" sz="quarter" idx="4"/>
          </p:nvPr>
        </p:nvSpPr>
        <p:spPr>
          <a:xfrm>
            <a:off x="8305783" y="559313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fld id="{8076B881-73A9-488D-BFE0-BB109EA3CB8D}" type="slidenum">
              <a:rPr lang="pl-PL" kern="0" smtClean="0">
                <a:solidFill>
                  <a:sysClr val="window" lastClr="FFFFFF"/>
                </a:solidFill>
              </a:rPr>
              <a:pPr algn="ctr">
                <a:defRPr/>
              </a:pPr>
              <a:t>‹#›</a:t>
            </a:fld>
            <a:endParaRPr lang="pl-PL" kern="0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833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L PROJEKTU ROZDZIA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>
          <a:xfrm>
            <a:off x="8305783" y="559313"/>
            <a:ext cx="549424" cy="365125"/>
          </a:xfrm>
          <a:prstGeom prst="rect">
            <a:avLst/>
          </a:prstGeom>
        </p:spPr>
        <p:txBody>
          <a:bodyPr/>
          <a:lstStyle/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11"/>
          </p:nvPr>
        </p:nvSpPr>
        <p:spPr>
          <a:xfrm>
            <a:off x="1928794" y="1714488"/>
            <a:ext cx="6929486" cy="428628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 b="1">
                <a:solidFill>
                  <a:schemeClr val="accent1"/>
                </a:solidFill>
                <a:latin typeface="Neo Sans Pro Light" pitchFamily="34" charset="0"/>
              </a:defRPr>
            </a:lvl1pPr>
            <a:lvl2pPr marL="0" indent="0">
              <a:buNone/>
              <a:defRPr sz="1200">
                <a:solidFill>
                  <a:srgbClr val="828282"/>
                </a:solidFill>
                <a:latin typeface="Neo Sans Pro Light" pitchFamily="34" charset="0"/>
              </a:defRPr>
            </a:lvl2pPr>
            <a:lvl3pPr marL="357188" indent="-174625">
              <a:buClr>
                <a:schemeClr val="accent1"/>
              </a:buClr>
              <a:buSzPct val="115000"/>
              <a:buFont typeface="Arial" pitchFamily="34" charset="0"/>
              <a:buChar char="•"/>
              <a:defRPr sz="1200">
                <a:solidFill>
                  <a:srgbClr val="828282"/>
                </a:solidFill>
                <a:latin typeface="Neo Sans Pro Light" pitchFamily="34" charset="0"/>
              </a:defRPr>
            </a:lvl3pPr>
            <a:lvl4pPr marL="714375" indent="-174625">
              <a:buClr>
                <a:schemeClr val="accent1"/>
              </a:buClr>
              <a:buSzPct val="85000"/>
              <a:buFont typeface="Arial" pitchFamily="34" charset="0"/>
              <a:buChar char="•"/>
              <a:defRPr sz="1200">
                <a:solidFill>
                  <a:srgbClr val="828282"/>
                </a:solidFill>
                <a:latin typeface="Neo Sans Pro Light" pitchFamily="34" charset="0"/>
              </a:defRPr>
            </a:lvl4pPr>
            <a:lvl5pPr>
              <a:defRPr>
                <a:latin typeface="Neo Sans Pro Light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</p:txBody>
      </p:sp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1857356" y="-1"/>
            <a:ext cx="5876949" cy="76517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200">
                <a:solidFill>
                  <a:srgbClr val="828282"/>
                </a:solidFill>
                <a:latin typeface="Neo Sans Pro Light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278781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SZT PROJEKTU PRZEKŁAD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/>
          <p:cNvSpPr txBox="1"/>
          <p:nvPr userDrawn="1"/>
        </p:nvSpPr>
        <p:spPr>
          <a:xfrm>
            <a:off x="395288" y="3506932"/>
            <a:ext cx="5976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400" b="1" dirty="0">
                <a:solidFill>
                  <a:srgbClr val="828282"/>
                </a:solidFill>
                <a:sym typeface="Wingdings" pitchFamily="2" charset="2"/>
              </a:rPr>
              <a:t>koszt projektu</a:t>
            </a:r>
          </a:p>
        </p:txBody>
      </p:sp>
    </p:spTree>
    <p:extLst>
      <p:ext uri="{BB962C8B-B14F-4D97-AF65-F5344CB8AC3E}">
        <p14:creationId xmlns="" xmlns:p14="http://schemas.microsoft.com/office/powerpoint/2010/main" val="174217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RMONOGRAM PRZEKŁAD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/>
          <p:cNvSpPr txBox="1"/>
          <p:nvPr userDrawn="1"/>
        </p:nvSpPr>
        <p:spPr>
          <a:xfrm>
            <a:off x="395288" y="3506932"/>
            <a:ext cx="5976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400" b="1" dirty="0">
                <a:solidFill>
                  <a:srgbClr val="828282"/>
                </a:solidFill>
                <a:sym typeface="Wingdings" pitchFamily="2" charset="2"/>
              </a:rPr>
              <a:t>harmonogram</a:t>
            </a:r>
          </a:p>
        </p:txBody>
      </p:sp>
    </p:spTree>
    <p:extLst>
      <p:ext uri="{BB962C8B-B14F-4D97-AF65-F5344CB8AC3E}">
        <p14:creationId xmlns="" xmlns:p14="http://schemas.microsoft.com/office/powerpoint/2010/main" val="314865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SPÓŁ PRZEKŁAD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/>
          <p:cNvSpPr txBox="1"/>
          <p:nvPr userDrawn="1"/>
        </p:nvSpPr>
        <p:spPr>
          <a:xfrm>
            <a:off x="395288" y="3506932"/>
            <a:ext cx="5976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400" b="1" dirty="0">
                <a:solidFill>
                  <a:srgbClr val="828282"/>
                </a:solidFill>
                <a:sym typeface="Wingdings" pitchFamily="2" charset="2"/>
              </a:rPr>
              <a:t>zespół</a:t>
            </a:r>
          </a:p>
        </p:txBody>
      </p:sp>
    </p:spTree>
    <p:extLst>
      <p:ext uri="{BB962C8B-B14F-4D97-AF65-F5344CB8AC3E}">
        <p14:creationId xmlns="" xmlns:p14="http://schemas.microsoft.com/office/powerpoint/2010/main" val="256738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ŚWIADCZENIE PRZEKŁAD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/>
          <p:cNvSpPr txBox="1"/>
          <p:nvPr userDrawn="1"/>
        </p:nvSpPr>
        <p:spPr>
          <a:xfrm>
            <a:off x="395288" y="3506932"/>
            <a:ext cx="5976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400" b="1" dirty="0">
                <a:solidFill>
                  <a:srgbClr val="828282"/>
                </a:solidFill>
                <a:sym typeface="Wingdings" pitchFamily="2" charset="2"/>
              </a:rPr>
              <a:t>doświadczenie</a:t>
            </a:r>
          </a:p>
        </p:txBody>
      </p:sp>
    </p:spTree>
    <p:extLst>
      <p:ext uri="{BB962C8B-B14F-4D97-AF65-F5344CB8AC3E}">
        <p14:creationId xmlns="" xmlns:p14="http://schemas.microsoft.com/office/powerpoint/2010/main" val="82385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EKŁAD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3500438"/>
            <a:ext cx="6143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r" defTabSz="914400" rtl="0" eaLnBrk="1" latinLnBrk="0" hangingPunct="1">
              <a:defRPr lang="pl-PL" sz="4400" b="1" kern="1200" baseline="0" dirty="0" smtClean="0">
                <a:solidFill>
                  <a:srgbClr val="828282"/>
                </a:solidFill>
                <a:latin typeface="Neo Sans Pro Light" pitchFamily="34" charset="0"/>
                <a:ea typeface="+mn-ea"/>
                <a:cs typeface="+mn-cs"/>
                <a:sym typeface="Wingdings" pitchFamily="2" charset="2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1726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image" Target="../media/image7.jpeg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rzysztof.ostrowski\Desktop\logo poziome claim RGB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6" y="162762"/>
            <a:ext cx="1287677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gnieszka Puchalska\Desktop\ludyik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91341" y="0"/>
            <a:ext cx="1733550" cy="4708525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1662812" y="14530"/>
            <a:ext cx="123111" cy="978435"/>
          </a:xfrm>
          <a:prstGeom prst="rect">
            <a:avLst/>
          </a:prstGeom>
          <a:noFill/>
        </p:spPr>
        <p:txBody>
          <a:bodyPr vert="vert" wrap="square" lIns="0" tIns="0" rIns="0" bIns="0" rtlCol="0">
            <a:spAutoFit/>
          </a:bodyPr>
          <a:lstStyle/>
          <a:p>
            <a:pPr>
              <a:defRPr/>
            </a:pPr>
            <a:r>
              <a:rPr lang="pl-PL" sz="800" b="1" dirty="0">
                <a:solidFill>
                  <a:srgbClr val="3585B7"/>
                </a:solidFill>
                <a:cs typeface="Calibri"/>
              </a:rPr>
              <a:t>●●●●●●●●●●●</a:t>
            </a:r>
            <a:endParaRPr lang="pl-PL" sz="800" b="1" dirty="0">
              <a:solidFill>
                <a:srgbClr val="3585B7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6819916" y="3000372"/>
            <a:ext cx="1660410" cy="1660410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Prostokąt z rogami zaokrąglonymi z jednej strony 5"/>
          <p:cNvSpPr/>
          <p:nvPr/>
        </p:nvSpPr>
        <p:spPr>
          <a:xfrm flipV="1">
            <a:off x="6835156" y="-1"/>
            <a:ext cx="1660410" cy="2663955"/>
          </a:xfrm>
          <a:prstGeom prst="round2SameRect">
            <a:avLst>
              <a:gd name="adj1" fmla="val 41266"/>
              <a:gd name="adj2" fmla="val 0"/>
            </a:avLst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958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6728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706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9752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8604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>
          <a:xfrm>
            <a:off x="8316416" y="548680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944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chart" Target="../charts/chart10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9.xml"/><Relationship Id="rId5" Type="http://schemas.openxmlformats.org/officeDocument/2006/relationships/image" Target="../media/image39.png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18488" y="601820"/>
            <a:ext cx="5389616" cy="1844824"/>
          </a:xfrm>
        </p:spPr>
        <p:txBody>
          <a:bodyPr>
            <a:noAutofit/>
          </a:bodyPr>
          <a:lstStyle/>
          <a:p>
            <a:pPr marL="12700" indent="-12700">
              <a:lnSpc>
                <a:spcPct val="70000"/>
              </a:lnSpc>
            </a:pPr>
            <a:r>
              <a:rPr lang="pl-PL" sz="4000" b="1" dirty="0" smtClean="0"/>
              <a:t>Satysfakcja</a:t>
            </a:r>
          </a:p>
          <a:p>
            <a:pPr indent="-12700" algn="ctr">
              <a:lnSpc>
                <a:spcPct val="70000"/>
              </a:lnSpc>
            </a:pPr>
            <a:r>
              <a:rPr lang="pl-PL" sz="4000" b="1" dirty="0" smtClean="0"/>
              <a:t>turystów zagranicznych</a:t>
            </a:r>
          </a:p>
          <a:p>
            <a:pPr>
              <a:lnSpc>
                <a:spcPct val="70000"/>
              </a:lnSpc>
            </a:pPr>
            <a:r>
              <a:rPr lang="pl-PL" sz="2000" b="1" dirty="0" smtClean="0"/>
              <a:t>Prezentacja wyników badania dla  grupy turystów EURO 2012®</a:t>
            </a:r>
            <a:endParaRPr lang="pl-PL" sz="36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58" t="32865" r="9184" b="35255"/>
          <a:stretch/>
        </p:blipFill>
        <p:spPr>
          <a:xfrm>
            <a:off x="8220" y="6446520"/>
            <a:ext cx="1516088" cy="41148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585" y="193729"/>
            <a:ext cx="816871" cy="55355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03" t="18139" r="6607" b="18478"/>
          <a:stretch/>
        </p:blipFill>
        <p:spPr>
          <a:xfrm>
            <a:off x="3061176" y="218438"/>
            <a:ext cx="1593817" cy="618274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3923928" y="145095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100" i="1" dirty="0">
                <a:solidFill>
                  <a:srgbClr val="333333"/>
                </a:solidFill>
              </a:rPr>
              <a:t>Projekt współfinansowany ze środków </a:t>
            </a:r>
            <a:br>
              <a:rPr lang="pl-PL" sz="1100" i="1" dirty="0">
                <a:solidFill>
                  <a:srgbClr val="333333"/>
                </a:solidFill>
              </a:rPr>
            </a:br>
            <a:r>
              <a:rPr lang="pl-PL" sz="1100" i="1" dirty="0">
                <a:solidFill>
                  <a:srgbClr val="333333"/>
                </a:solidFill>
              </a:rPr>
              <a:t>Unii Europejskiej w ramach programu </a:t>
            </a:r>
            <a:br>
              <a:rPr lang="pl-PL" sz="1100" i="1" dirty="0">
                <a:solidFill>
                  <a:srgbClr val="333333"/>
                </a:solidFill>
              </a:rPr>
            </a:br>
            <a:r>
              <a:rPr lang="pl-PL" sz="1100" i="1" dirty="0">
                <a:solidFill>
                  <a:srgbClr val="333333"/>
                </a:solidFill>
              </a:rPr>
              <a:t>Europejskiego Funduszu Rozwoju Regionalnego</a:t>
            </a:r>
          </a:p>
        </p:txBody>
      </p:sp>
    </p:spTree>
    <p:extLst>
      <p:ext uri="{BB962C8B-B14F-4D97-AF65-F5344CB8AC3E}">
        <p14:creationId xmlns="" xmlns:p14="http://schemas.microsoft.com/office/powerpoint/2010/main" val="26787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10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8" name="Tytuł 2"/>
          <p:cNvSpPr txBox="1">
            <a:spLocks/>
          </p:cNvSpPr>
          <p:nvPr/>
        </p:nvSpPr>
        <p:spPr>
          <a:xfrm>
            <a:off x="1857356" y="-1"/>
            <a:ext cx="6542365" cy="4762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28282"/>
                </a:solidFill>
                <a:latin typeface="Neo Sans Pro Light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000" b="1" dirty="0"/>
              <a:t>TURYŚCI EURO 2012</a:t>
            </a: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="" xmlns:p14="http://schemas.microsoft.com/office/powerpoint/2010/main" val="1431441524"/>
              </p:ext>
            </p:extLst>
          </p:nvPr>
        </p:nvGraphicFramePr>
        <p:xfrm>
          <a:off x="1043608" y="1196256"/>
          <a:ext cx="7992889" cy="5041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ytuł 2"/>
          <p:cNvSpPr txBox="1">
            <a:spLocks/>
          </p:cNvSpPr>
          <p:nvPr/>
        </p:nvSpPr>
        <p:spPr>
          <a:xfrm>
            <a:off x="1859385" y="248757"/>
            <a:ext cx="6542365" cy="4762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28282"/>
                </a:solidFill>
                <a:latin typeface="Neo Sans Pro Light" pitchFamily="34" charset="0"/>
                <a:ea typeface="+mj-ea"/>
                <a:cs typeface="+mj-cs"/>
              </a:defRPr>
            </a:lvl1pPr>
          </a:lstStyle>
          <a:p>
            <a:r>
              <a:rPr lang="pl-PL" sz="1400" b="1" dirty="0" smtClean="0"/>
              <a:t>Ocena pobytu - koszty vs jakość</a:t>
            </a:r>
            <a:endParaRPr lang="pl-PL" sz="1400" b="1" dirty="0"/>
          </a:p>
        </p:txBody>
      </p:sp>
      <p:sp>
        <p:nvSpPr>
          <p:cNvPr id="3" name="Prostokąt 2"/>
          <p:cNvSpPr/>
          <p:nvPr/>
        </p:nvSpPr>
        <p:spPr>
          <a:xfrm>
            <a:off x="1143229" y="1094921"/>
            <a:ext cx="288032" cy="319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3923928" y="6093296"/>
            <a:ext cx="1944216" cy="523220"/>
          </a:xfrm>
          <a:prstGeom prst="rect">
            <a:avLst/>
          </a:prstGeom>
          <a:noFill/>
        </p:spPr>
        <p:txBody>
          <a:bodyPr vert="horz" wrap="square" lIns="0" rIns="0" rtlCol="0">
            <a:spAutoFit/>
          </a:bodyPr>
          <a:lstStyle>
            <a:defPPr>
              <a:defRPr lang="pl-PL"/>
            </a:defPPr>
            <a:lvl1pPr algn="ctr">
              <a:defRPr sz="1100">
                <a:solidFill>
                  <a:srgbClr val="333333"/>
                </a:solidFill>
                <a:latin typeface="Neo Sans Pro Light" pitchFamily="34" charset="0"/>
              </a:defRPr>
            </a:lvl1pPr>
          </a:lstStyle>
          <a:p>
            <a:r>
              <a:rPr lang="pl-PL" sz="1600" dirty="0" smtClean="0"/>
              <a:t>koszty</a:t>
            </a:r>
            <a:br>
              <a:rPr lang="pl-PL" sz="1600" dirty="0" smtClean="0"/>
            </a:br>
            <a:r>
              <a:rPr lang="pl-PL" sz="1200" i="1" dirty="0"/>
              <a:t>średnie na skali od 1 do </a:t>
            </a:r>
            <a:r>
              <a:rPr lang="pl-PL" sz="1200" i="1" dirty="0" smtClean="0"/>
              <a:t>5</a:t>
            </a:r>
            <a:endParaRPr lang="pl-PL" sz="1200" i="1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612721" y="2853432"/>
            <a:ext cx="430887" cy="1871712"/>
          </a:xfrm>
          <a:prstGeom prst="rect">
            <a:avLst/>
          </a:prstGeom>
          <a:noFill/>
        </p:spPr>
        <p:txBody>
          <a:bodyPr vert="vert270" wrap="square" lIns="0" rIns="0" rtlCol="0">
            <a:spAutoFit/>
          </a:bodyPr>
          <a:lstStyle>
            <a:defPPr>
              <a:defRPr lang="pl-PL"/>
            </a:defPPr>
            <a:lvl1pPr algn="ctr">
              <a:defRPr sz="1100">
                <a:solidFill>
                  <a:srgbClr val="333333"/>
                </a:solidFill>
                <a:latin typeface="Neo Sans Pro Light" pitchFamily="34" charset="0"/>
              </a:defRPr>
            </a:lvl1pPr>
          </a:lstStyle>
          <a:p>
            <a:r>
              <a:rPr lang="pl-PL" sz="1600" dirty="0" smtClean="0"/>
              <a:t>jakość</a:t>
            </a:r>
            <a:br>
              <a:rPr lang="pl-PL" sz="1600" dirty="0" smtClean="0"/>
            </a:br>
            <a:r>
              <a:rPr lang="pl-PL" sz="1200" i="1" dirty="0"/>
              <a:t>średnie na skali od 1 do </a:t>
            </a:r>
            <a:r>
              <a:rPr lang="pl-PL" sz="1200" i="1" dirty="0" smtClean="0"/>
              <a:t>5</a:t>
            </a:r>
            <a:endParaRPr lang="pl-PL" sz="1200" i="1" dirty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4" y="1094921"/>
            <a:ext cx="1368152" cy="94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640"/>
          <p:cNvGrpSpPr>
            <a:grpSpLocks/>
          </p:cNvGrpSpPr>
          <p:nvPr/>
        </p:nvGrpSpPr>
        <p:grpSpPr bwMode="auto">
          <a:xfrm rot="14092647">
            <a:off x="230483" y="1259814"/>
            <a:ext cx="1009650" cy="630237"/>
            <a:chOff x="565" y="1153"/>
            <a:chExt cx="447" cy="279"/>
          </a:xfrm>
        </p:grpSpPr>
        <p:sp>
          <p:nvSpPr>
            <p:cNvPr id="17" name="AutoShape 637"/>
            <p:cNvSpPr>
              <a:spLocks noChangeArrowheads="1"/>
            </p:cNvSpPr>
            <p:nvPr/>
          </p:nvSpPr>
          <p:spPr bwMode="auto">
            <a:xfrm rot="8996278">
              <a:off x="565" y="1400"/>
              <a:ext cx="196" cy="26"/>
            </a:xfrm>
            <a:prstGeom prst="homePlate">
              <a:avLst>
                <a:gd name="adj" fmla="val 0"/>
              </a:avLst>
            </a:prstGeom>
            <a:solidFill>
              <a:srgbClr val="FFFFFF"/>
            </a:solidFill>
            <a:ln w="952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AutoShape 638"/>
            <p:cNvSpPr>
              <a:spLocks noChangeArrowheads="1"/>
            </p:cNvSpPr>
            <p:nvPr/>
          </p:nvSpPr>
          <p:spPr bwMode="auto">
            <a:xfrm>
              <a:off x="755" y="1174"/>
              <a:ext cx="237" cy="237"/>
            </a:xfrm>
            <a:custGeom>
              <a:avLst/>
              <a:gdLst>
                <a:gd name="T0" fmla="*/ 119 w 21600"/>
                <a:gd name="T1" fmla="*/ 0 h 21600"/>
                <a:gd name="T2" fmla="*/ 35 w 21600"/>
                <a:gd name="T3" fmla="*/ 35 h 21600"/>
                <a:gd name="T4" fmla="*/ 0 w 21600"/>
                <a:gd name="T5" fmla="*/ 119 h 21600"/>
                <a:gd name="T6" fmla="*/ 35 w 21600"/>
                <a:gd name="T7" fmla="*/ 202 h 21600"/>
                <a:gd name="T8" fmla="*/ 119 w 21600"/>
                <a:gd name="T9" fmla="*/ 237 h 21600"/>
                <a:gd name="T10" fmla="*/ 202 w 21600"/>
                <a:gd name="T11" fmla="*/ 202 h 21600"/>
                <a:gd name="T12" fmla="*/ 237 w 21600"/>
                <a:gd name="T13" fmla="*/ 119 h 21600"/>
                <a:gd name="T14" fmla="*/ 202 w 21600"/>
                <a:gd name="T15" fmla="*/ 3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90 w 21600"/>
                <a:gd name="T25" fmla="*/ 3190 h 21600"/>
                <a:gd name="T26" fmla="*/ 18410 w 21600"/>
                <a:gd name="T27" fmla="*/ 1841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277" y="10800"/>
                  </a:moveTo>
                  <a:cubicBezTo>
                    <a:pt x="2277" y="15507"/>
                    <a:pt x="6093" y="19323"/>
                    <a:pt x="10800" y="19323"/>
                  </a:cubicBezTo>
                  <a:cubicBezTo>
                    <a:pt x="15507" y="19323"/>
                    <a:pt x="19323" y="15507"/>
                    <a:pt x="19323" y="10800"/>
                  </a:cubicBezTo>
                  <a:cubicBezTo>
                    <a:pt x="19323" y="6093"/>
                    <a:pt x="15507" y="2277"/>
                    <a:pt x="10800" y="2277"/>
                  </a:cubicBezTo>
                  <a:cubicBezTo>
                    <a:pt x="6093" y="2277"/>
                    <a:pt x="2277" y="6093"/>
                    <a:pt x="2277" y="1080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l-PL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Oval 639"/>
            <p:cNvSpPr>
              <a:spLocks noChangeArrowheads="1"/>
            </p:cNvSpPr>
            <p:nvPr/>
          </p:nvSpPr>
          <p:spPr bwMode="auto">
            <a:xfrm>
              <a:off x="734" y="1153"/>
              <a:ext cx="278" cy="279"/>
            </a:xfrm>
            <a:prstGeom prst="ellipse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l-PL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1" name="Prostokąt 20"/>
          <p:cNvSpPr/>
          <p:nvPr/>
        </p:nvSpPr>
        <p:spPr>
          <a:xfrm>
            <a:off x="5542773" y="6516052"/>
            <a:ext cx="2845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900" i="1" dirty="0">
                <a:solidFill>
                  <a:prstClr val="white">
                    <a:lumMod val="50000"/>
                  </a:prstClr>
                </a:solidFill>
              </a:rPr>
              <a:t>Odpowiadający: turyści , których głównym celem pobytu </a:t>
            </a:r>
            <a:br>
              <a:rPr lang="pl-PL" sz="900" i="1" dirty="0">
                <a:solidFill>
                  <a:prstClr val="white">
                    <a:lumMod val="50000"/>
                  </a:prstClr>
                </a:solidFill>
              </a:rPr>
            </a:br>
            <a:r>
              <a:rPr lang="pl-PL" sz="900" i="1" dirty="0">
                <a:solidFill>
                  <a:prstClr val="white">
                    <a:lumMod val="50000"/>
                  </a:prstClr>
                </a:solidFill>
              </a:rPr>
              <a:t>w Polsce był udział w turnieju EURO 2012 (n=445).</a:t>
            </a:r>
            <a:endParaRPr lang="pl-PL" sz="1600" i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62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076B881-73A9-488D-BFE0-BB109EA3CB8D}" type="slidenum">
              <a:rPr lang="pl-PL" kern="0" smtClean="0">
                <a:solidFill>
                  <a:sysClr val="window" lastClr="FFFFFF"/>
                </a:solidFill>
              </a:rPr>
              <a:pPr algn="ctr">
                <a:defRPr/>
              </a:pPr>
              <a:t>11</a:t>
            </a:fld>
            <a:endParaRPr lang="pl-PL" kern="0" dirty="0">
              <a:solidFill>
                <a:sysClr val="window" lastClr="FFFFFF"/>
              </a:solidFill>
            </a:endParaRP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="" xmlns:p14="http://schemas.microsoft.com/office/powerpoint/2010/main" val="9480026"/>
              </p:ext>
            </p:extLst>
          </p:nvPr>
        </p:nvGraphicFramePr>
        <p:xfrm>
          <a:off x="107504" y="620688"/>
          <a:ext cx="8928992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ytuł 2"/>
          <p:cNvSpPr txBox="1">
            <a:spLocks/>
          </p:cNvSpPr>
          <p:nvPr/>
        </p:nvSpPr>
        <p:spPr>
          <a:xfrm>
            <a:off x="1857356" y="-1"/>
            <a:ext cx="6542365" cy="4762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28282"/>
                </a:solidFill>
                <a:latin typeface="Neo Sans Pro Light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000" b="1" dirty="0"/>
              <a:t>TURYŚCI EURO 2012</a:t>
            </a:r>
          </a:p>
        </p:txBody>
      </p:sp>
      <p:sp>
        <p:nvSpPr>
          <p:cNvPr id="6" name="Tytuł 2"/>
          <p:cNvSpPr txBox="1">
            <a:spLocks/>
          </p:cNvSpPr>
          <p:nvPr/>
        </p:nvSpPr>
        <p:spPr>
          <a:xfrm>
            <a:off x="1859384" y="248757"/>
            <a:ext cx="6542365" cy="4762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28282"/>
                </a:solidFill>
                <a:latin typeface="Neo Sans Pro Light" pitchFamily="34" charset="0"/>
                <a:ea typeface="+mj-ea"/>
                <a:cs typeface="+mj-cs"/>
              </a:defRPr>
            </a:lvl1pPr>
          </a:lstStyle>
          <a:p>
            <a:r>
              <a:rPr lang="pl-PL" sz="1400" b="1" dirty="0" smtClean="0"/>
              <a:t>Opinie na temat Polski</a:t>
            </a:r>
            <a:endParaRPr lang="pl-PL" sz="1400" b="1" dirty="0"/>
          </a:p>
        </p:txBody>
      </p:sp>
      <p:sp>
        <p:nvSpPr>
          <p:cNvPr id="8" name="Prostokąt 7"/>
          <p:cNvSpPr/>
          <p:nvPr/>
        </p:nvSpPr>
        <p:spPr>
          <a:xfrm>
            <a:off x="5542773" y="6516052"/>
            <a:ext cx="2845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900" i="1" dirty="0">
                <a:solidFill>
                  <a:prstClr val="white">
                    <a:lumMod val="50000"/>
                  </a:prstClr>
                </a:solidFill>
              </a:rPr>
              <a:t>Odpowiadający: turyści , których głównym celem pobytu </a:t>
            </a:r>
            <a:br>
              <a:rPr lang="pl-PL" sz="900" i="1" dirty="0">
                <a:solidFill>
                  <a:prstClr val="white">
                    <a:lumMod val="50000"/>
                  </a:prstClr>
                </a:solidFill>
              </a:rPr>
            </a:br>
            <a:r>
              <a:rPr lang="pl-PL" sz="900" i="1" dirty="0">
                <a:solidFill>
                  <a:prstClr val="white">
                    <a:lumMod val="50000"/>
                  </a:prstClr>
                </a:solidFill>
              </a:rPr>
              <a:t>w Polsce był udział w turnieju EURO 2012 (n=445).</a:t>
            </a:r>
            <a:endParaRPr lang="pl-PL" sz="1600" i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685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1331640" y="1484784"/>
            <a:ext cx="6972300" cy="864095"/>
          </a:xfrm>
        </p:spPr>
        <p:txBody>
          <a:bodyPr/>
          <a:lstStyle/>
          <a:p>
            <a:pPr eaLnBrk="1" hangingPunct="1"/>
            <a:r>
              <a:rPr lang="pl-PL" b="1" dirty="0" smtClean="0">
                <a:ea typeface="ＭＳ Ｐゴシック" pitchFamily="34" charset="-128"/>
              </a:rPr>
              <a:t>Dziękuję </a:t>
            </a:r>
            <a:r>
              <a:rPr lang="pl-PL" b="1" dirty="0" smtClean="0">
                <a:ea typeface="ＭＳ Ｐゴシック" pitchFamily="34" charset="-128"/>
              </a:rPr>
              <a:t>za uwagę</a:t>
            </a:r>
            <a:br>
              <a:rPr lang="pl-PL" b="1" dirty="0" smtClean="0">
                <a:ea typeface="ＭＳ Ｐゴシック" pitchFamily="34" charset="-128"/>
              </a:rPr>
            </a:br>
            <a:endParaRPr lang="pl-PL" dirty="0" smtClean="0">
              <a:ea typeface="ＭＳ Ｐゴシック" pitchFamily="34" charset="-128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712" y="2924944"/>
            <a:ext cx="5715000" cy="1114425"/>
          </a:xfrm>
          <a:noFill/>
        </p:spPr>
      </p:pic>
      <p:sp>
        <p:nvSpPr>
          <p:cNvPr id="5" name="Tytuł 1"/>
          <p:cNvSpPr txBox="1">
            <a:spLocks/>
          </p:cNvSpPr>
          <p:nvPr/>
        </p:nvSpPr>
        <p:spPr bwMode="auto">
          <a:xfrm>
            <a:off x="4714875" y="4293096"/>
            <a:ext cx="314325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b="1" dirty="0">
                <a:latin typeface="Calibri" pitchFamily="34" charset="0"/>
              </a:rPr>
              <a:t>Polska Organizacja Turystyczna</a:t>
            </a:r>
          </a:p>
          <a:p>
            <a:r>
              <a:rPr lang="pl-PL" b="1" dirty="0">
                <a:latin typeface="Calibri" pitchFamily="34" charset="0"/>
              </a:rPr>
              <a:t>Ul. Chałubińskiego 8</a:t>
            </a:r>
          </a:p>
          <a:p>
            <a:r>
              <a:rPr lang="pl-PL" b="1" dirty="0">
                <a:latin typeface="Calibri" pitchFamily="34" charset="0"/>
              </a:rPr>
              <a:t>00-613, Warszawa</a:t>
            </a:r>
            <a:endParaRPr lang="pl-PL" dirty="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zaokrąglony 10"/>
          <p:cNvSpPr/>
          <p:nvPr/>
        </p:nvSpPr>
        <p:spPr>
          <a:xfrm>
            <a:off x="2195736" y="980728"/>
            <a:ext cx="6299406" cy="129614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797C9"/>
            </a:solidFill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0" lvl="1" algn="just" defTabSz="5334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r>
              <a:rPr lang="pl-PL" sz="1200" dirty="0">
                <a:solidFill>
                  <a:srgbClr val="495677"/>
                </a:solidFill>
              </a:rPr>
              <a:t>Respondentami w badaniu byli </a:t>
            </a:r>
            <a:r>
              <a:rPr lang="pl-PL" sz="1200" b="1" dirty="0">
                <a:solidFill>
                  <a:srgbClr val="495677"/>
                </a:solidFill>
              </a:rPr>
              <a:t>turyści zagraniczni</a:t>
            </a:r>
            <a:r>
              <a:rPr lang="pl-PL" sz="1200" dirty="0">
                <a:solidFill>
                  <a:srgbClr val="495677"/>
                </a:solidFill>
              </a:rPr>
              <a:t>, czyli osoby na stałe mieszkające poza Polską, które w momencie kontaktu z ankieterem rekrutującym do badania określały swój cel pobytu w Polsce jako turystyczny (wypoczynek, rekreacja, wizyta u rodziny lub znajomych itp.). Dodatkowo w badaniu udział mogły wziąć tylko osoby, które podczas wyjazdu przynajmniej raz nocowały poza miejscem swojego stałego zamieszkania.</a:t>
            </a:r>
          </a:p>
        </p:txBody>
      </p:sp>
      <p:sp>
        <p:nvSpPr>
          <p:cNvPr id="4" name="Tytuł 2"/>
          <p:cNvSpPr>
            <a:spLocks noGrp="1"/>
          </p:cNvSpPr>
          <p:nvPr>
            <p:ph type="title"/>
          </p:nvPr>
        </p:nvSpPr>
        <p:spPr>
          <a:xfrm>
            <a:off x="1857356" y="-1"/>
            <a:ext cx="6542365" cy="476251"/>
          </a:xfrm>
        </p:spPr>
        <p:txBody>
          <a:bodyPr>
            <a:noAutofit/>
          </a:bodyPr>
          <a:lstStyle/>
          <a:p>
            <a:r>
              <a:rPr lang="pl-PL" sz="2000" b="1" dirty="0" smtClean="0"/>
              <a:t>METODOLOGIA BADANIA</a:t>
            </a:r>
            <a:endParaRPr lang="pl-PL" sz="2000" b="1" dirty="0"/>
          </a:p>
        </p:txBody>
      </p:sp>
      <p:grpSp>
        <p:nvGrpSpPr>
          <p:cNvPr id="6" name="Grupa 5"/>
          <p:cNvGrpSpPr/>
          <p:nvPr/>
        </p:nvGrpSpPr>
        <p:grpSpPr>
          <a:xfrm>
            <a:off x="395537" y="980728"/>
            <a:ext cx="1800200" cy="1224135"/>
            <a:chOff x="0" y="2104"/>
            <a:chExt cx="2592288" cy="694601"/>
          </a:xfrm>
        </p:grpSpPr>
        <p:sp>
          <p:nvSpPr>
            <p:cNvPr id="7" name="Prostokąt zaokrąglony 6"/>
            <p:cNvSpPr/>
            <p:nvPr/>
          </p:nvSpPr>
          <p:spPr>
            <a:xfrm>
              <a:off x="0" y="2104"/>
              <a:ext cx="2592288" cy="69460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rostokąt 7"/>
            <p:cNvSpPr/>
            <p:nvPr/>
          </p:nvSpPr>
          <p:spPr>
            <a:xfrm>
              <a:off x="33908" y="36012"/>
              <a:ext cx="2524472" cy="6267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dirty="0">
                  <a:solidFill>
                    <a:prstClr val="white"/>
                  </a:solidFill>
                </a:rPr>
                <a:t>RESPONDENCI</a:t>
              </a:r>
            </a:p>
          </p:txBody>
        </p:sp>
      </p:grpSp>
      <p:sp>
        <p:nvSpPr>
          <p:cNvPr id="30" name="Symbol zastępczy numeru slajdu 1"/>
          <p:cNvSpPr>
            <a:spLocks noGrp="1"/>
          </p:cNvSpPr>
          <p:nvPr>
            <p:ph type="sldNum" sz="quarter" idx="4"/>
          </p:nvPr>
        </p:nvSpPr>
        <p:spPr>
          <a:xfrm>
            <a:off x="8305783" y="559313"/>
            <a:ext cx="549424" cy="365125"/>
          </a:xfrm>
        </p:spPr>
        <p:txBody>
          <a:bodyPr/>
          <a:lstStyle/>
          <a:p>
            <a:pPr algn="ctr">
              <a:defRPr/>
            </a:pPr>
            <a:fld id="{8076B881-73A9-488D-BFE0-BB109EA3CB8D}" type="slidenum">
              <a:rPr lang="pl-PL" kern="0" smtClean="0">
                <a:solidFill>
                  <a:sysClr val="window" lastClr="FFFFFF"/>
                </a:solidFill>
              </a:rPr>
              <a:pPr algn="ctr">
                <a:defRPr/>
              </a:pPr>
              <a:t>2</a:t>
            </a:fld>
            <a:endParaRPr lang="pl-PL" kern="0" dirty="0">
              <a:solidFill>
                <a:sysClr val="window" lastClr="FFFFFF"/>
              </a:solidFill>
            </a:endParaRPr>
          </a:p>
        </p:txBody>
      </p:sp>
      <p:grpSp>
        <p:nvGrpSpPr>
          <p:cNvPr id="23" name="Grupa 22"/>
          <p:cNvGrpSpPr/>
          <p:nvPr/>
        </p:nvGrpSpPr>
        <p:grpSpPr>
          <a:xfrm>
            <a:off x="395536" y="2348881"/>
            <a:ext cx="1800200" cy="810089"/>
            <a:chOff x="0" y="2104"/>
            <a:chExt cx="2592288" cy="694601"/>
          </a:xfrm>
        </p:grpSpPr>
        <p:sp>
          <p:nvSpPr>
            <p:cNvPr id="24" name="Prostokąt zaokrąglony 23"/>
            <p:cNvSpPr/>
            <p:nvPr/>
          </p:nvSpPr>
          <p:spPr>
            <a:xfrm>
              <a:off x="0" y="2104"/>
              <a:ext cx="2592288" cy="69460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Prostokąt 24"/>
            <p:cNvSpPr/>
            <p:nvPr/>
          </p:nvSpPr>
          <p:spPr>
            <a:xfrm>
              <a:off x="33908" y="36012"/>
              <a:ext cx="2524472" cy="6267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dirty="0">
                  <a:solidFill>
                    <a:prstClr val="white"/>
                  </a:solidFill>
                </a:rPr>
                <a:t>STRUKTURA PRÓBY BADAWCZEJ</a:t>
              </a:r>
            </a:p>
          </p:txBody>
        </p:sp>
      </p:grpSp>
      <p:sp>
        <p:nvSpPr>
          <p:cNvPr id="26" name="Prostokąt zaokrąglony 25"/>
          <p:cNvSpPr/>
          <p:nvPr/>
        </p:nvSpPr>
        <p:spPr>
          <a:xfrm>
            <a:off x="2233034" y="2348880"/>
            <a:ext cx="6299406" cy="86409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797C9"/>
            </a:solidFill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0" lvl="1" algn="just" defTabSz="5334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r>
              <a:rPr lang="pl-PL" sz="1200" dirty="0">
                <a:solidFill>
                  <a:srgbClr val="495677"/>
                </a:solidFill>
              </a:rPr>
              <a:t>Minimalne udziały poszczególnych grup turystów w próbie badawczej zostały określone etapie przygotowania badania. Zaprezentowany  poniżej schemat prezentuje faktyczny udział poszczególnych grup turystów w badaniu: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90" y="2872071"/>
            <a:ext cx="6910734" cy="365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739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/>
          <p:cNvGraphicFramePr/>
          <p:nvPr>
            <p:extLst>
              <p:ext uri="{D42A27DB-BD31-4B8C-83A1-F6EECF244321}">
                <p14:modId xmlns="" xmlns:p14="http://schemas.microsoft.com/office/powerpoint/2010/main" val="1047474415"/>
              </p:ext>
            </p:extLst>
          </p:nvPr>
        </p:nvGraphicFramePr>
        <p:xfrm>
          <a:off x="395536" y="548680"/>
          <a:ext cx="8006214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076B881-73A9-488D-BFE0-BB109EA3CB8D}" type="slidenum">
              <a:rPr lang="pl-PL" kern="0" smtClean="0">
                <a:solidFill>
                  <a:sysClr val="window" lastClr="FFFFFF"/>
                </a:solidFill>
              </a:rPr>
              <a:pPr algn="ctr">
                <a:defRPr/>
              </a:pPr>
              <a:t>3</a:t>
            </a:fld>
            <a:endParaRPr lang="pl-PL" kern="0" dirty="0">
              <a:solidFill>
                <a:sysClr val="window" lastClr="FFFFFF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857356" y="-1"/>
            <a:ext cx="6542365" cy="476251"/>
          </a:xfrm>
        </p:spPr>
        <p:txBody>
          <a:bodyPr>
            <a:noAutofit/>
          </a:bodyPr>
          <a:lstStyle/>
          <a:p>
            <a:r>
              <a:rPr lang="pl-PL" sz="2000" b="1" dirty="0"/>
              <a:t>NAJWAŻNIEJSZE WYNIKI BADANIA</a:t>
            </a:r>
          </a:p>
        </p:txBody>
      </p:sp>
      <p:sp>
        <p:nvSpPr>
          <p:cNvPr id="4" name="Tytuł 2"/>
          <p:cNvSpPr txBox="1">
            <a:spLocks/>
          </p:cNvSpPr>
          <p:nvPr/>
        </p:nvSpPr>
        <p:spPr>
          <a:xfrm>
            <a:off x="1859385" y="248757"/>
            <a:ext cx="6542365" cy="4762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28282"/>
                </a:solidFill>
                <a:latin typeface="Neo Sans Pro Light" pitchFamily="34" charset="0"/>
                <a:ea typeface="+mj-ea"/>
                <a:cs typeface="+mj-cs"/>
              </a:defRPr>
            </a:lvl1pPr>
          </a:lstStyle>
          <a:p>
            <a:r>
              <a:rPr lang="pl-PL" sz="1400" b="1" dirty="0" smtClean="0"/>
              <a:t>Ocena pobytu w Polsce</a:t>
            </a:r>
            <a:endParaRPr lang="pl-PL" sz="1400" b="1" dirty="0"/>
          </a:p>
        </p:txBody>
      </p:sp>
      <p:sp>
        <p:nvSpPr>
          <p:cNvPr id="10" name="Prostokąt 9"/>
          <p:cNvSpPr/>
          <p:nvPr/>
        </p:nvSpPr>
        <p:spPr>
          <a:xfrm>
            <a:off x="3672276" y="6483816"/>
            <a:ext cx="2771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i="1" dirty="0" smtClean="0">
                <a:solidFill>
                  <a:prstClr val="white">
                    <a:lumMod val="50000"/>
                  </a:prstClr>
                </a:solidFill>
              </a:rPr>
              <a:t>Ze względu na różne podstawy procentowania, </a:t>
            </a:r>
            <a:br>
              <a:rPr lang="pl-PL" sz="900" i="1" dirty="0" smtClean="0">
                <a:solidFill>
                  <a:prstClr val="white">
                    <a:lumMod val="50000"/>
                  </a:prstClr>
                </a:solidFill>
              </a:rPr>
            </a:br>
            <a:r>
              <a:rPr lang="pl-PL" sz="900" i="1" dirty="0" smtClean="0">
                <a:solidFill>
                  <a:prstClr val="white">
                    <a:lumMod val="50000"/>
                  </a:prstClr>
                </a:solidFill>
              </a:rPr>
              <a:t>porównanie ma charakter poglądowy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6660232" y="6479970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i="1" dirty="0" smtClean="0">
                <a:solidFill>
                  <a:prstClr val="white">
                    <a:lumMod val="50000"/>
                  </a:prstClr>
                </a:solidFill>
              </a:rPr>
              <a:t>odpowiadający:  wszyscy badani :</a:t>
            </a:r>
            <a:br>
              <a:rPr lang="pl-PL" sz="900" i="1" dirty="0" smtClean="0">
                <a:solidFill>
                  <a:prstClr val="white">
                    <a:lumMod val="50000"/>
                  </a:prstClr>
                </a:solidFill>
              </a:rPr>
            </a:br>
            <a:r>
              <a:rPr lang="pl-PL" sz="900" i="1" dirty="0" smtClean="0">
                <a:solidFill>
                  <a:prstClr val="white">
                    <a:lumMod val="50000"/>
                  </a:prstClr>
                </a:solidFill>
              </a:rPr>
              <a:t>(2012: n=1305, 2011: n=502)</a:t>
            </a:r>
            <a:endParaRPr lang="pl-PL" sz="900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619672" y="6453336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i="1" dirty="0" smtClean="0">
                <a:solidFill>
                  <a:prstClr val="white">
                    <a:lumMod val="50000"/>
                  </a:prstClr>
                </a:solidFill>
              </a:rPr>
              <a:t>średnie na skali od 1 (ocena najniższa) do 5 (ocena najwyższa) </a:t>
            </a:r>
            <a:endParaRPr lang="pl-PL" sz="900" i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849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076B881-73A9-488D-BFE0-BB109EA3CB8D}" type="slidenum">
              <a:rPr lang="pl-PL" kern="0" smtClean="0">
                <a:solidFill>
                  <a:sysClr val="window" lastClr="FFFFFF"/>
                </a:solidFill>
              </a:rPr>
              <a:pPr algn="ctr">
                <a:defRPr/>
              </a:pPr>
              <a:t>4</a:t>
            </a:fld>
            <a:endParaRPr lang="pl-PL" kern="0" dirty="0">
              <a:solidFill>
                <a:sysClr val="window" lastClr="FFFFFF"/>
              </a:solidFill>
            </a:endParaRPr>
          </a:p>
        </p:txBody>
      </p:sp>
      <p:sp>
        <p:nvSpPr>
          <p:cNvPr id="4" name="Tytuł 2"/>
          <p:cNvSpPr txBox="1">
            <a:spLocks/>
          </p:cNvSpPr>
          <p:nvPr/>
        </p:nvSpPr>
        <p:spPr>
          <a:xfrm>
            <a:off x="1857356" y="-1"/>
            <a:ext cx="6542365" cy="4762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28282"/>
                </a:solidFill>
                <a:latin typeface="Neo Sans Pro Light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000" b="1" dirty="0" smtClean="0"/>
              <a:t>NAJWAŻNIEJSZE WYNIKI BADANIA</a:t>
            </a:r>
            <a:endParaRPr lang="pl-PL" sz="2000" b="1" dirty="0"/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="" xmlns:p14="http://schemas.microsoft.com/office/powerpoint/2010/main" val="2459553252"/>
              </p:ext>
            </p:extLst>
          </p:nvPr>
        </p:nvGraphicFramePr>
        <p:xfrm>
          <a:off x="467544" y="1344132"/>
          <a:ext cx="4392488" cy="237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upa 5"/>
          <p:cNvGrpSpPr>
            <a:grpSpLocks noChangeAspect="1"/>
          </p:cNvGrpSpPr>
          <p:nvPr/>
        </p:nvGrpSpPr>
        <p:grpSpPr>
          <a:xfrm>
            <a:off x="2411760" y="1321347"/>
            <a:ext cx="971861" cy="597263"/>
            <a:chOff x="1865433" y="1268760"/>
            <a:chExt cx="2343414" cy="1440160"/>
          </a:xfrm>
        </p:grpSpPr>
        <p:sp>
          <p:nvSpPr>
            <p:cNvPr id="7" name="Elipsa 6"/>
            <p:cNvSpPr>
              <a:spLocks noChangeAspect="1"/>
            </p:cNvSpPr>
            <p:nvPr/>
          </p:nvSpPr>
          <p:spPr>
            <a:xfrm>
              <a:off x="2282146" y="1268760"/>
              <a:ext cx="1497766" cy="1440160"/>
            </a:xfrm>
            <a:prstGeom prst="ellipse">
              <a:avLst/>
            </a:prstGeom>
            <a:solidFill>
              <a:srgbClr val="004B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900" b="1" dirty="0">
                <a:solidFill>
                  <a:prstClr val="white"/>
                </a:solidFill>
              </a:endParaRPr>
            </a:p>
          </p:txBody>
        </p:sp>
        <p:sp>
          <p:nvSpPr>
            <p:cNvPr id="8" name="Prostokąt zaokrąglony 7"/>
            <p:cNvSpPr/>
            <p:nvPr/>
          </p:nvSpPr>
          <p:spPr>
            <a:xfrm>
              <a:off x="1865433" y="1716830"/>
              <a:ext cx="2343414" cy="5040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b="1" dirty="0" smtClean="0">
                  <a:solidFill>
                    <a:prstClr val="white"/>
                  </a:solidFill>
                </a:rPr>
                <a:t>ŚREDNIA</a:t>
              </a:r>
              <a:br>
                <a:rPr lang="pl-PL" sz="900" b="1" dirty="0" smtClean="0">
                  <a:solidFill>
                    <a:prstClr val="white"/>
                  </a:solidFill>
                </a:rPr>
              </a:br>
              <a:r>
                <a:rPr lang="pl-PL" sz="1100" b="1" dirty="0" smtClean="0">
                  <a:solidFill>
                    <a:prstClr val="white"/>
                  </a:solidFill>
                </a:rPr>
                <a:t>4,3</a:t>
              </a:r>
              <a:endParaRPr lang="pl-PL" sz="9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Prostokąt zaokrąglony 8"/>
          <p:cNvSpPr/>
          <p:nvPr/>
        </p:nvSpPr>
        <p:spPr>
          <a:xfrm>
            <a:off x="683568" y="980727"/>
            <a:ext cx="3275953" cy="34061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rgbClr val="333333"/>
                </a:solidFill>
              </a:rPr>
              <a:t>OGÓLNE ZADOWOLENIE</a:t>
            </a:r>
          </a:p>
        </p:txBody>
      </p:sp>
      <p:graphicFrame>
        <p:nvGraphicFramePr>
          <p:cNvPr id="15" name="Wykres 14"/>
          <p:cNvGraphicFramePr/>
          <p:nvPr>
            <p:extLst>
              <p:ext uri="{D42A27DB-BD31-4B8C-83A1-F6EECF244321}">
                <p14:modId xmlns="" xmlns:p14="http://schemas.microsoft.com/office/powerpoint/2010/main" val="2545462183"/>
              </p:ext>
            </p:extLst>
          </p:nvPr>
        </p:nvGraphicFramePr>
        <p:xfrm>
          <a:off x="509479" y="4104952"/>
          <a:ext cx="4392488" cy="237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upa 15"/>
          <p:cNvGrpSpPr>
            <a:grpSpLocks noChangeAspect="1"/>
          </p:cNvGrpSpPr>
          <p:nvPr/>
        </p:nvGrpSpPr>
        <p:grpSpPr>
          <a:xfrm>
            <a:off x="2411760" y="4057652"/>
            <a:ext cx="971861" cy="597263"/>
            <a:chOff x="1865433" y="1268760"/>
            <a:chExt cx="2343414" cy="1440160"/>
          </a:xfrm>
        </p:grpSpPr>
        <p:sp>
          <p:nvSpPr>
            <p:cNvPr id="17" name="Elipsa 16"/>
            <p:cNvSpPr>
              <a:spLocks noChangeAspect="1"/>
            </p:cNvSpPr>
            <p:nvPr/>
          </p:nvSpPr>
          <p:spPr>
            <a:xfrm>
              <a:off x="2282146" y="1268760"/>
              <a:ext cx="1497766" cy="1440160"/>
            </a:xfrm>
            <a:prstGeom prst="ellipse">
              <a:avLst/>
            </a:prstGeom>
            <a:solidFill>
              <a:srgbClr val="004B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900" b="1" dirty="0">
                <a:solidFill>
                  <a:prstClr val="white"/>
                </a:solidFill>
              </a:endParaRPr>
            </a:p>
          </p:txBody>
        </p:sp>
        <p:sp>
          <p:nvSpPr>
            <p:cNvPr id="18" name="Prostokąt zaokrąglony 17"/>
            <p:cNvSpPr/>
            <p:nvPr/>
          </p:nvSpPr>
          <p:spPr>
            <a:xfrm>
              <a:off x="1865433" y="1716830"/>
              <a:ext cx="2343414" cy="5040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b="1" dirty="0" smtClean="0">
                  <a:solidFill>
                    <a:prstClr val="white"/>
                  </a:solidFill>
                </a:rPr>
                <a:t>ŚREDNIA</a:t>
              </a:r>
              <a:br>
                <a:rPr lang="pl-PL" sz="900" b="1" dirty="0" smtClean="0">
                  <a:solidFill>
                    <a:prstClr val="white"/>
                  </a:solidFill>
                </a:rPr>
              </a:br>
              <a:r>
                <a:rPr lang="pl-PL" sz="1100" b="1" dirty="0" smtClean="0">
                  <a:solidFill>
                    <a:prstClr val="white"/>
                  </a:solidFill>
                </a:rPr>
                <a:t>4,3</a:t>
              </a:r>
              <a:endParaRPr lang="pl-PL" sz="9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9" name="Prostokąt zaokrąglony 18"/>
          <p:cNvSpPr/>
          <p:nvPr/>
        </p:nvSpPr>
        <p:spPr>
          <a:xfrm>
            <a:off x="683568" y="3717032"/>
            <a:ext cx="3275953" cy="34061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rgbClr val="333333"/>
                </a:solidFill>
              </a:rPr>
              <a:t>PONOWNY PRZYJAZD</a:t>
            </a:r>
          </a:p>
        </p:txBody>
      </p:sp>
      <p:graphicFrame>
        <p:nvGraphicFramePr>
          <p:cNvPr id="20" name="Wykres 19"/>
          <p:cNvGraphicFramePr/>
          <p:nvPr>
            <p:extLst>
              <p:ext uri="{D42A27DB-BD31-4B8C-83A1-F6EECF244321}">
                <p14:modId xmlns="" xmlns:p14="http://schemas.microsoft.com/office/powerpoint/2010/main" val="1323198373"/>
              </p:ext>
            </p:extLst>
          </p:nvPr>
        </p:nvGraphicFramePr>
        <p:xfrm>
          <a:off x="4860032" y="1344133"/>
          <a:ext cx="4392488" cy="237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Grupa 20"/>
          <p:cNvGrpSpPr>
            <a:grpSpLocks noChangeAspect="1"/>
          </p:cNvGrpSpPr>
          <p:nvPr/>
        </p:nvGrpSpPr>
        <p:grpSpPr>
          <a:xfrm>
            <a:off x="6804248" y="1321348"/>
            <a:ext cx="971861" cy="597263"/>
            <a:chOff x="1865433" y="1268760"/>
            <a:chExt cx="2343414" cy="1440160"/>
          </a:xfrm>
        </p:grpSpPr>
        <p:sp>
          <p:nvSpPr>
            <p:cNvPr id="22" name="Elipsa 21"/>
            <p:cNvSpPr>
              <a:spLocks noChangeAspect="1"/>
            </p:cNvSpPr>
            <p:nvPr/>
          </p:nvSpPr>
          <p:spPr>
            <a:xfrm>
              <a:off x="2282146" y="1268760"/>
              <a:ext cx="1497766" cy="1440160"/>
            </a:xfrm>
            <a:prstGeom prst="ellipse">
              <a:avLst/>
            </a:prstGeom>
            <a:solidFill>
              <a:srgbClr val="004B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900" b="1" dirty="0">
                <a:solidFill>
                  <a:prstClr val="white"/>
                </a:solidFill>
              </a:endParaRPr>
            </a:p>
          </p:txBody>
        </p:sp>
        <p:sp>
          <p:nvSpPr>
            <p:cNvPr id="23" name="Prostokąt zaokrąglony 22"/>
            <p:cNvSpPr/>
            <p:nvPr/>
          </p:nvSpPr>
          <p:spPr>
            <a:xfrm>
              <a:off x="1865433" y="1716830"/>
              <a:ext cx="2343414" cy="5040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b="1" dirty="0" smtClean="0">
                  <a:solidFill>
                    <a:prstClr val="white"/>
                  </a:solidFill>
                </a:rPr>
                <a:t>ŚREDNIA</a:t>
              </a:r>
              <a:br>
                <a:rPr lang="pl-PL" sz="900" b="1" dirty="0" smtClean="0">
                  <a:solidFill>
                    <a:prstClr val="white"/>
                  </a:solidFill>
                </a:rPr>
              </a:br>
              <a:r>
                <a:rPr lang="pl-PL" sz="1100" b="1" dirty="0" smtClean="0">
                  <a:solidFill>
                    <a:prstClr val="white"/>
                  </a:solidFill>
                </a:rPr>
                <a:t>4,4</a:t>
              </a:r>
              <a:endParaRPr lang="pl-PL" sz="9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4" name="Prostokąt zaokrąglony 23"/>
          <p:cNvSpPr/>
          <p:nvPr/>
        </p:nvSpPr>
        <p:spPr>
          <a:xfrm>
            <a:off x="5076056" y="980728"/>
            <a:ext cx="3275953" cy="34061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rgbClr val="333333"/>
                </a:solidFill>
              </a:rPr>
              <a:t>REKOMENDACJA</a:t>
            </a:r>
          </a:p>
        </p:txBody>
      </p:sp>
      <p:graphicFrame>
        <p:nvGraphicFramePr>
          <p:cNvPr id="25" name="Wykres 24"/>
          <p:cNvGraphicFramePr/>
          <p:nvPr>
            <p:extLst>
              <p:ext uri="{D42A27DB-BD31-4B8C-83A1-F6EECF244321}">
                <p14:modId xmlns="" xmlns:p14="http://schemas.microsoft.com/office/powerpoint/2010/main" val="918317995"/>
              </p:ext>
            </p:extLst>
          </p:nvPr>
        </p:nvGraphicFramePr>
        <p:xfrm>
          <a:off x="4860032" y="4080438"/>
          <a:ext cx="4392488" cy="237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1" name="Grupa 25"/>
          <p:cNvGrpSpPr>
            <a:grpSpLocks noChangeAspect="1"/>
          </p:cNvGrpSpPr>
          <p:nvPr/>
        </p:nvGrpSpPr>
        <p:grpSpPr>
          <a:xfrm>
            <a:off x="6804248" y="4057653"/>
            <a:ext cx="971861" cy="597263"/>
            <a:chOff x="1865433" y="1268760"/>
            <a:chExt cx="2343414" cy="1440160"/>
          </a:xfrm>
        </p:grpSpPr>
        <p:sp>
          <p:nvSpPr>
            <p:cNvPr id="27" name="Elipsa 26"/>
            <p:cNvSpPr>
              <a:spLocks noChangeAspect="1"/>
            </p:cNvSpPr>
            <p:nvPr/>
          </p:nvSpPr>
          <p:spPr>
            <a:xfrm>
              <a:off x="2282146" y="1268760"/>
              <a:ext cx="1497766" cy="1440160"/>
            </a:xfrm>
            <a:prstGeom prst="ellipse">
              <a:avLst/>
            </a:prstGeom>
            <a:solidFill>
              <a:srgbClr val="004B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900" b="1" dirty="0">
                <a:solidFill>
                  <a:prstClr val="white"/>
                </a:solidFill>
              </a:endParaRPr>
            </a:p>
          </p:txBody>
        </p:sp>
        <p:sp>
          <p:nvSpPr>
            <p:cNvPr id="28" name="Prostokąt zaokrąglony 27"/>
            <p:cNvSpPr/>
            <p:nvPr/>
          </p:nvSpPr>
          <p:spPr>
            <a:xfrm>
              <a:off x="1865433" y="1716830"/>
              <a:ext cx="2343414" cy="5040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b="1" dirty="0" smtClean="0">
                  <a:solidFill>
                    <a:prstClr val="white"/>
                  </a:solidFill>
                </a:rPr>
                <a:t>ŚREDNIA</a:t>
              </a:r>
              <a:br>
                <a:rPr lang="pl-PL" sz="900" b="1" dirty="0" smtClean="0">
                  <a:solidFill>
                    <a:prstClr val="white"/>
                  </a:solidFill>
                </a:rPr>
              </a:br>
              <a:r>
                <a:rPr lang="pl-PL" sz="1100" b="1" dirty="0" smtClean="0">
                  <a:solidFill>
                    <a:prstClr val="white"/>
                  </a:solidFill>
                </a:rPr>
                <a:t>3,6</a:t>
              </a:r>
              <a:endParaRPr lang="pl-PL" sz="9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Prostokąt zaokrąglony 28"/>
          <p:cNvSpPr/>
          <p:nvPr/>
        </p:nvSpPr>
        <p:spPr>
          <a:xfrm>
            <a:off x="5076056" y="3717033"/>
            <a:ext cx="3275953" cy="34061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rgbClr val="333333"/>
                </a:solidFill>
              </a:rPr>
              <a:t>PORÓWNANIE Z INNYMIWYJAZDAMI</a:t>
            </a:r>
          </a:p>
        </p:txBody>
      </p:sp>
      <p:sp>
        <p:nvSpPr>
          <p:cNvPr id="30" name="Tytuł 2"/>
          <p:cNvSpPr txBox="1">
            <a:spLocks/>
          </p:cNvSpPr>
          <p:nvPr/>
        </p:nvSpPr>
        <p:spPr>
          <a:xfrm>
            <a:off x="1859384" y="248757"/>
            <a:ext cx="6542365" cy="4762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28282"/>
                </a:solidFill>
                <a:latin typeface="Neo Sans Pro Light" pitchFamily="34" charset="0"/>
                <a:ea typeface="+mj-ea"/>
                <a:cs typeface="+mj-cs"/>
              </a:defRPr>
            </a:lvl1pPr>
          </a:lstStyle>
          <a:p>
            <a:r>
              <a:rPr lang="pl-PL" sz="1400" b="1" dirty="0" smtClean="0"/>
              <a:t>Ogólna ocena pobytu</a:t>
            </a:r>
            <a:endParaRPr lang="pl-PL" sz="1400" b="1" dirty="0"/>
          </a:p>
        </p:txBody>
      </p:sp>
      <p:sp>
        <p:nvSpPr>
          <p:cNvPr id="31" name="Prostokąt 30"/>
          <p:cNvSpPr/>
          <p:nvPr/>
        </p:nvSpPr>
        <p:spPr>
          <a:xfrm>
            <a:off x="6708410" y="6479970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900" i="1" dirty="0" smtClean="0">
                <a:solidFill>
                  <a:prstClr val="white">
                    <a:lumMod val="50000"/>
                  </a:prstClr>
                </a:solidFill>
              </a:rPr>
              <a:t>odpowiadający: </a:t>
            </a:r>
            <a:br>
              <a:rPr lang="pl-PL" sz="900" i="1" dirty="0" smtClean="0">
                <a:solidFill>
                  <a:prstClr val="white">
                    <a:lumMod val="50000"/>
                  </a:prstClr>
                </a:solidFill>
              </a:rPr>
            </a:br>
            <a:r>
              <a:rPr lang="pl-PL" sz="900" i="1" dirty="0" smtClean="0">
                <a:solidFill>
                  <a:prstClr val="white">
                    <a:lumMod val="50000"/>
                  </a:prstClr>
                </a:solidFill>
              </a:rPr>
              <a:t>wszyscy badani (n=1305)</a:t>
            </a:r>
            <a:endParaRPr lang="pl-PL" sz="900" i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336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3149178"/>
            <a:ext cx="6143668" cy="769441"/>
          </a:xfrm>
        </p:spPr>
        <p:txBody>
          <a:bodyPr/>
          <a:lstStyle/>
          <a:p>
            <a:r>
              <a:rPr lang="pl-PL" dirty="0" smtClean="0"/>
              <a:t>Turyści EURO 2012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08115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Łącznik prostoliniowy 124"/>
          <p:cNvCxnSpPr/>
          <p:nvPr/>
        </p:nvCxnSpPr>
        <p:spPr>
          <a:xfrm>
            <a:off x="1416348" y="4424412"/>
            <a:ext cx="412600" cy="0"/>
          </a:xfrm>
          <a:prstGeom prst="line">
            <a:avLst/>
          </a:prstGeom>
          <a:ln w="25400">
            <a:solidFill>
              <a:srgbClr val="004B8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Łącznik prostoliniowy 125"/>
          <p:cNvCxnSpPr/>
          <p:nvPr/>
        </p:nvCxnSpPr>
        <p:spPr>
          <a:xfrm>
            <a:off x="1403648" y="5097884"/>
            <a:ext cx="412600" cy="0"/>
          </a:xfrm>
          <a:prstGeom prst="line">
            <a:avLst/>
          </a:prstGeom>
          <a:ln w="25400">
            <a:solidFill>
              <a:srgbClr val="004B8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Łącznik prostoliniowy 126"/>
          <p:cNvCxnSpPr/>
          <p:nvPr/>
        </p:nvCxnSpPr>
        <p:spPr>
          <a:xfrm>
            <a:off x="1403648" y="5733256"/>
            <a:ext cx="412600" cy="0"/>
          </a:xfrm>
          <a:prstGeom prst="line">
            <a:avLst/>
          </a:prstGeom>
          <a:ln w="25400">
            <a:solidFill>
              <a:srgbClr val="004B8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Łącznik prostoliniowy 129"/>
          <p:cNvCxnSpPr/>
          <p:nvPr/>
        </p:nvCxnSpPr>
        <p:spPr>
          <a:xfrm>
            <a:off x="3347864" y="6264324"/>
            <a:ext cx="412600" cy="0"/>
          </a:xfrm>
          <a:prstGeom prst="line">
            <a:avLst/>
          </a:prstGeom>
          <a:ln w="25400">
            <a:solidFill>
              <a:srgbClr val="004B8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Łącznik prostoliniowy 128"/>
          <p:cNvCxnSpPr/>
          <p:nvPr/>
        </p:nvCxnSpPr>
        <p:spPr>
          <a:xfrm>
            <a:off x="3347864" y="5517232"/>
            <a:ext cx="412600" cy="0"/>
          </a:xfrm>
          <a:prstGeom prst="line">
            <a:avLst/>
          </a:prstGeom>
          <a:ln w="25400">
            <a:solidFill>
              <a:srgbClr val="004B8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Łącznik prostoliniowy 127"/>
          <p:cNvCxnSpPr/>
          <p:nvPr/>
        </p:nvCxnSpPr>
        <p:spPr>
          <a:xfrm>
            <a:off x="3380012" y="4581128"/>
            <a:ext cx="412600" cy="0"/>
          </a:xfrm>
          <a:prstGeom prst="line">
            <a:avLst/>
          </a:prstGeom>
          <a:ln w="25400">
            <a:solidFill>
              <a:srgbClr val="004B8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076B881-73A9-488D-BFE0-BB109EA3CB8D}" type="slidenum">
              <a:rPr lang="pl-PL" kern="0" smtClean="0">
                <a:solidFill>
                  <a:sysClr val="window" lastClr="FFFFFF"/>
                </a:solidFill>
              </a:rPr>
              <a:pPr algn="ctr">
                <a:defRPr/>
              </a:pPr>
              <a:t>6</a:t>
            </a:fld>
            <a:endParaRPr lang="pl-PL" kern="0" dirty="0">
              <a:solidFill>
                <a:sysClr val="window" lastClr="FFFFFF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857356" y="-1"/>
            <a:ext cx="6542365" cy="476251"/>
          </a:xfrm>
        </p:spPr>
        <p:txBody>
          <a:bodyPr>
            <a:noAutofit/>
          </a:bodyPr>
          <a:lstStyle/>
          <a:p>
            <a:r>
              <a:rPr lang="pl-PL" sz="2000" b="1" dirty="0" smtClean="0"/>
              <a:t>TURYŚCI EURO 2012</a:t>
            </a:r>
            <a:endParaRPr lang="pl-PL" sz="2000" b="1" dirty="0"/>
          </a:p>
        </p:txBody>
      </p:sp>
      <p:sp>
        <p:nvSpPr>
          <p:cNvPr id="4" name="Tytuł 2"/>
          <p:cNvSpPr txBox="1">
            <a:spLocks/>
          </p:cNvSpPr>
          <p:nvPr/>
        </p:nvSpPr>
        <p:spPr>
          <a:xfrm>
            <a:off x="1859385" y="248757"/>
            <a:ext cx="6542365" cy="4762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28282"/>
                </a:solidFill>
                <a:latin typeface="Neo Sans Pro Light" pitchFamily="34" charset="0"/>
                <a:ea typeface="+mj-ea"/>
                <a:cs typeface="+mj-cs"/>
              </a:defRPr>
            </a:lvl1pPr>
          </a:lstStyle>
          <a:p>
            <a:r>
              <a:rPr lang="pl-PL" sz="1400" b="1" dirty="0" smtClean="0"/>
              <a:t>Cel pobytu w Polsce</a:t>
            </a:r>
            <a:endParaRPr lang="pl-PL" sz="1400" b="1" dirty="0"/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96579"/>
            <a:ext cx="1416889" cy="521398"/>
          </a:xfrm>
          <a:prstGeom prst="rect">
            <a:avLst/>
          </a:prstGeom>
        </p:spPr>
      </p:pic>
      <p:sp>
        <p:nvSpPr>
          <p:cNvPr id="17" name="Elipsa 16"/>
          <p:cNvSpPr/>
          <p:nvPr/>
        </p:nvSpPr>
        <p:spPr>
          <a:xfrm>
            <a:off x="4860032" y="1455360"/>
            <a:ext cx="288032" cy="283744"/>
          </a:xfrm>
          <a:prstGeom prst="ellipse">
            <a:avLst/>
          </a:prstGeom>
          <a:solidFill>
            <a:srgbClr val="309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4860032" y="1830998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4860032" y="2186750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1" name="Elipsa 20"/>
          <p:cNvSpPr/>
          <p:nvPr/>
        </p:nvSpPr>
        <p:spPr>
          <a:xfrm>
            <a:off x="4860032" y="2539768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2" name="Elipsa 21"/>
          <p:cNvSpPr/>
          <p:nvPr/>
        </p:nvSpPr>
        <p:spPr>
          <a:xfrm>
            <a:off x="4860032" y="291540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3" name="Elipsa 22"/>
          <p:cNvSpPr/>
          <p:nvPr/>
        </p:nvSpPr>
        <p:spPr>
          <a:xfrm>
            <a:off x="4860032" y="327115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4" name="Elipsa 23"/>
          <p:cNvSpPr/>
          <p:nvPr/>
        </p:nvSpPr>
        <p:spPr>
          <a:xfrm>
            <a:off x="4860032" y="363119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5" name="Elipsa 24"/>
          <p:cNvSpPr/>
          <p:nvPr/>
        </p:nvSpPr>
        <p:spPr>
          <a:xfrm>
            <a:off x="5220072" y="1455360"/>
            <a:ext cx="288032" cy="283744"/>
          </a:xfrm>
          <a:prstGeom prst="ellipse">
            <a:avLst/>
          </a:prstGeom>
          <a:solidFill>
            <a:srgbClr val="309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6" name="Elipsa 25"/>
          <p:cNvSpPr/>
          <p:nvPr/>
        </p:nvSpPr>
        <p:spPr>
          <a:xfrm>
            <a:off x="5220072" y="1830998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7" name="Elipsa 26"/>
          <p:cNvSpPr/>
          <p:nvPr/>
        </p:nvSpPr>
        <p:spPr>
          <a:xfrm>
            <a:off x="5220072" y="2186750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8" name="Elipsa 27"/>
          <p:cNvSpPr/>
          <p:nvPr/>
        </p:nvSpPr>
        <p:spPr>
          <a:xfrm>
            <a:off x="5220072" y="2539768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9" name="Elipsa 28"/>
          <p:cNvSpPr/>
          <p:nvPr/>
        </p:nvSpPr>
        <p:spPr>
          <a:xfrm>
            <a:off x="5220072" y="291540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0" name="Elipsa 29"/>
          <p:cNvSpPr/>
          <p:nvPr/>
        </p:nvSpPr>
        <p:spPr>
          <a:xfrm>
            <a:off x="5220072" y="327115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1" name="Elipsa 30"/>
          <p:cNvSpPr/>
          <p:nvPr/>
        </p:nvSpPr>
        <p:spPr>
          <a:xfrm>
            <a:off x="5220072" y="363119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2" name="Elipsa 31"/>
          <p:cNvSpPr/>
          <p:nvPr/>
        </p:nvSpPr>
        <p:spPr>
          <a:xfrm>
            <a:off x="5580112" y="1466670"/>
            <a:ext cx="288032" cy="283744"/>
          </a:xfrm>
          <a:prstGeom prst="ellipse">
            <a:avLst/>
          </a:prstGeom>
          <a:solidFill>
            <a:srgbClr val="309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3" name="Elipsa 32"/>
          <p:cNvSpPr/>
          <p:nvPr/>
        </p:nvSpPr>
        <p:spPr>
          <a:xfrm>
            <a:off x="5580112" y="1842308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4" name="Elipsa 33"/>
          <p:cNvSpPr/>
          <p:nvPr/>
        </p:nvSpPr>
        <p:spPr>
          <a:xfrm>
            <a:off x="5580112" y="2198060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5" name="Elipsa 34"/>
          <p:cNvSpPr/>
          <p:nvPr/>
        </p:nvSpPr>
        <p:spPr>
          <a:xfrm>
            <a:off x="5580112" y="2551078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6" name="Elipsa 35"/>
          <p:cNvSpPr/>
          <p:nvPr/>
        </p:nvSpPr>
        <p:spPr>
          <a:xfrm>
            <a:off x="5580112" y="292671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7" name="Elipsa 36"/>
          <p:cNvSpPr/>
          <p:nvPr/>
        </p:nvSpPr>
        <p:spPr>
          <a:xfrm>
            <a:off x="5580112" y="328246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8" name="Elipsa 37"/>
          <p:cNvSpPr/>
          <p:nvPr/>
        </p:nvSpPr>
        <p:spPr>
          <a:xfrm>
            <a:off x="5580112" y="364250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9" name="Elipsa 38"/>
          <p:cNvSpPr/>
          <p:nvPr/>
        </p:nvSpPr>
        <p:spPr>
          <a:xfrm>
            <a:off x="5940152" y="1466670"/>
            <a:ext cx="288032" cy="283744"/>
          </a:xfrm>
          <a:prstGeom prst="ellipse">
            <a:avLst/>
          </a:prstGeom>
          <a:solidFill>
            <a:srgbClr val="309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40" name="Elipsa 39"/>
          <p:cNvSpPr/>
          <p:nvPr/>
        </p:nvSpPr>
        <p:spPr>
          <a:xfrm>
            <a:off x="5940152" y="1842308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41" name="Elipsa 40"/>
          <p:cNvSpPr/>
          <p:nvPr/>
        </p:nvSpPr>
        <p:spPr>
          <a:xfrm>
            <a:off x="5940152" y="2198060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42" name="Elipsa 41"/>
          <p:cNvSpPr/>
          <p:nvPr/>
        </p:nvSpPr>
        <p:spPr>
          <a:xfrm>
            <a:off x="5940152" y="2551078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43" name="Elipsa 42"/>
          <p:cNvSpPr/>
          <p:nvPr/>
        </p:nvSpPr>
        <p:spPr>
          <a:xfrm>
            <a:off x="5940152" y="292671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44" name="Elipsa 43"/>
          <p:cNvSpPr/>
          <p:nvPr/>
        </p:nvSpPr>
        <p:spPr>
          <a:xfrm>
            <a:off x="5940152" y="328246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45" name="Elipsa 44"/>
          <p:cNvSpPr/>
          <p:nvPr/>
        </p:nvSpPr>
        <p:spPr>
          <a:xfrm>
            <a:off x="5940152" y="364250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46" name="Elipsa 45"/>
          <p:cNvSpPr/>
          <p:nvPr/>
        </p:nvSpPr>
        <p:spPr>
          <a:xfrm>
            <a:off x="6300192" y="1466670"/>
            <a:ext cx="288032" cy="283744"/>
          </a:xfrm>
          <a:prstGeom prst="ellipse">
            <a:avLst/>
          </a:prstGeom>
          <a:solidFill>
            <a:srgbClr val="309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47" name="Elipsa 46"/>
          <p:cNvSpPr/>
          <p:nvPr/>
        </p:nvSpPr>
        <p:spPr>
          <a:xfrm>
            <a:off x="6300192" y="1842308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48" name="Elipsa 47"/>
          <p:cNvSpPr/>
          <p:nvPr/>
        </p:nvSpPr>
        <p:spPr>
          <a:xfrm>
            <a:off x="6300192" y="2198060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49" name="Elipsa 48"/>
          <p:cNvSpPr/>
          <p:nvPr/>
        </p:nvSpPr>
        <p:spPr>
          <a:xfrm>
            <a:off x="6300192" y="255107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50" name="Elipsa 49"/>
          <p:cNvSpPr/>
          <p:nvPr/>
        </p:nvSpPr>
        <p:spPr>
          <a:xfrm>
            <a:off x="6300192" y="292671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51" name="Elipsa 50"/>
          <p:cNvSpPr/>
          <p:nvPr/>
        </p:nvSpPr>
        <p:spPr>
          <a:xfrm>
            <a:off x="6300192" y="328246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52" name="Elipsa 51"/>
          <p:cNvSpPr/>
          <p:nvPr/>
        </p:nvSpPr>
        <p:spPr>
          <a:xfrm>
            <a:off x="6300192" y="364250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53" name="Elipsa 52"/>
          <p:cNvSpPr/>
          <p:nvPr/>
        </p:nvSpPr>
        <p:spPr>
          <a:xfrm>
            <a:off x="6660232" y="1466670"/>
            <a:ext cx="288032" cy="283744"/>
          </a:xfrm>
          <a:prstGeom prst="ellipse">
            <a:avLst/>
          </a:prstGeom>
          <a:solidFill>
            <a:srgbClr val="309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54" name="Elipsa 53"/>
          <p:cNvSpPr/>
          <p:nvPr/>
        </p:nvSpPr>
        <p:spPr>
          <a:xfrm>
            <a:off x="6660232" y="1842308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55" name="Elipsa 54"/>
          <p:cNvSpPr/>
          <p:nvPr/>
        </p:nvSpPr>
        <p:spPr>
          <a:xfrm>
            <a:off x="6660232" y="2198060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56" name="Elipsa 55"/>
          <p:cNvSpPr/>
          <p:nvPr/>
        </p:nvSpPr>
        <p:spPr>
          <a:xfrm>
            <a:off x="6660232" y="255107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57" name="Elipsa 56"/>
          <p:cNvSpPr/>
          <p:nvPr/>
        </p:nvSpPr>
        <p:spPr>
          <a:xfrm>
            <a:off x="6660232" y="292671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58" name="Elipsa 57"/>
          <p:cNvSpPr/>
          <p:nvPr/>
        </p:nvSpPr>
        <p:spPr>
          <a:xfrm>
            <a:off x="6660232" y="328246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59" name="Elipsa 58"/>
          <p:cNvSpPr/>
          <p:nvPr/>
        </p:nvSpPr>
        <p:spPr>
          <a:xfrm>
            <a:off x="6660232" y="364250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0" name="Elipsa 59"/>
          <p:cNvSpPr/>
          <p:nvPr/>
        </p:nvSpPr>
        <p:spPr>
          <a:xfrm>
            <a:off x="7020272" y="1466670"/>
            <a:ext cx="288032" cy="283744"/>
          </a:xfrm>
          <a:prstGeom prst="ellipse">
            <a:avLst/>
          </a:prstGeom>
          <a:solidFill>
            <a:srgbClr val="309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1" name="Elipsa 60"/>
          <p:cNvSpPr/>
          <p:nvPr/>
        </p:nvSpPr>
        <p:spPr>
          <a:xfrm>
            <a:off x="7020272" y="1842308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2" name="Elipsa 61"/>
          <p:cNvSpPr/>
          <p:nvPr/>
        </p:nvSpPr>
        <p:spPr>
          <a:xfrm>
            <a:off x="7020272" y="2198060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3" name="Elipsa 62"/>
          <p:cNvSpPr/>
          <p:nvPr/>
        </p:nvSpPr>
        <p:spPr>
          <a:xfrm>
            <a:off x="7020272" y="255107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4" name="Elipsa 63"/>
          <p:cNvSpPr/>
          <p:nvPr/>
        </p:nvSpPr>
        <p:spPr>
          <a:xfrm>
            <a:off x="7020272" y="292671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5" name="Elipsa 64"/>
          <p:cNvSpPr/>
          <p:nvPr/>
        </p:nvSpPr>
        <p:spPr>
          <a:xfrm>
            <a:off x="7020272" y="328246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6" name="Elipsa 65"/>
          <p:cNvSpPr/>
          <p:nvPr/>
        </p:nvSpPr>
        <p:spPr>
          <a:xfrm>
            <a:off x="7020272" y="364250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7" name="Elipsa 66"/>
          <p:cNvSpPr/>
          <p:nvPr/>
        </p:nvSpPr>
        <p:spPr>
          <a:xfrm>
            <a:off x="7380312" y="1466670"/>
            <a:ext cx="288032" cy="283744"/>
          </a:xfrm>
          <a:prstGeom prst="ellipse">
            <a:avLst/>
          </a:prstGeom>
          <a:solidFill>
            <a:srgbClr val="309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8" name="Elipsa 67"/>
          <p:cNvSpPr/>
          <p:nvPr/>
        </p:nvSpPr>
        <p:spPr>
          <a:xfrm>
            <a:off x="7380312" y="1842308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9" name="Elipsa 68"/>
          <p:cNvSpPr/>
          <p:nvPr/>
        </p:nvSpPr>
        <p:spPr>
          <a:xfrm>
            <a:off x="7380312" y="2198060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0" name="Elipsa 69"/>
          <p:cNvSpPr/>
          <p:nvPr/>
        </p:nvSpPr>
        <p:spPr>
          <a:xfrm>
            <a:off x="7380312" y="255107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1" name="Elipsa 70"/>
          <p:cNvSpPr/>
          <p:nvPr/>
        </p:nvSpPr>
        <p:spPr>
          <a:xfrm>
            <a:off x="7380312" y="292671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2" name="Elipsa 71"/>
          <p:cNvSpPr/>
          <p:nvPr/>
        </p:nvSpPr>
        <p:spPr>
          <a:xfrm>
            <a:off x="7380312" y="328246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3" name="Elipsa 72"/>
          <p:cNvSpPr/>
          <p:nvPr/>
        </p:nvSpPr>
        <p:spPr>
          <a:xfrm>
            <a:off x="7380312" y="364250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4" name="Elipsa 73"/>
          <p:cNvSpPr/>
          <p:nvPr/>
        </p:nvSpPr>
        <p:spPr>
          <a:xfrm>
            <a:off x="7740352" y="1453178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5" name="Elipsa 74"/>
          <p:cNvSpPr/>
          <p:nvPr/>
        </p:nvSpPr>
        <p:spPr>
          <a:xfrm>
            <a:off x="7740352" y="1828816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6" name="Elipsa 75"/>
          <p:cNvSpPr/>
          <p:nvPr/>
        </p:nvSpPr>
        <p:spPr>
          <a:xfrm>
            <a:off x="7740352" y="2184568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7" name="Elipsa 76"/>
          <p:cNvSpPr/>
          <p:nvPr/>
        </p:nvSpPr>
        <p:spPr>
          <a:xfrm>
            <a:off x="7740352" y="253758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8" name="Elipsa 77"/>
          <p:cNvSpPr/>
          <p:nvPr/>
        </p:nvSpPr>
        <p:spPr>
          <a:xfrm>
            <a:off x="7740352" y="2913224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9" name="Elipsa 78"/>
          <p:cNvSpPr/>
          <p:nvPr/>
        </p:nvSpPr>
        <p:spPr>
          <a:xfrm>
            <a:off x="7740352" y="326897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0" name="Elipsa 79"/>
          <p:cNvSpPr/>
          <p:nvPr/>
        </p:nvSpPr>
        <p:spPr>
          <a:xfrm>
            <a:off x="7740352" y="362901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1" name="Elipsa 80"/>
          <p:cNvSpPr/>
          <p:nvPr/>
        </p:nvSpPr>
        <p:spPr>
          <a:xfrm>
            <a:off x="8100392" y="1453178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2" name="Elipsa 81"/>
          <p:cNvSpPr/>
          <p:nvPr/>
        </p:nvSpPr>
        <p:spPr>
          <a:xfrm>
            <a:off x="8100392" y="1828816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3" name="Elipsa 82"/>
          <p:cNvSpPr/>
          <p:nvPr/>
        </p:nvSpPr>
        <p:spPr>
          <a:xfrm>
            <a:off x="8100392" y="2184568"/>
            <a:ext cx="288032" cy="283744"/>
          </a:xfrm>
          <a:prstGeom prst="ellipse">
            <a:avLst/>
          </a:prstGeom>
          <a:solidFill>
            <a:srgbClr val="10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4" name="Elipsa 83"/>
          <p:cNvSpPr/>
          <p:nvPr/>
        </p:nvSpPr>
        <p:spPr>
          <a:xfrm>
            <a:off x="8100392" y="253758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5" name="Elipsa 84"/>
          <p:cNvSpPr/>
          <p:nvPr/>
        </p:nvSpPr>
        <p:spPr>
          <a:xfrm>
            <a:off x="8100392" y="2913224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6" name="Elipsa 85"/>
          <p:cNvSpPr/>
          <p:nvPr/>
        </p:nvSpPr>
        <p:spPr>
          <a:xfrm>
            <a:off x="8100392" y="326897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7" name="Elipsa 86"/>
          <p:cNvSpPr/>
          <p:nvPr/>
        </p:nvSpPr>
        <p:spPr>
          <a:xfrm>
            <a:off x="8100392" y="362901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8" name="Elipsa 87"/>
          <p:cNvSpPr/>
          <p:nvPr/>
        </p:nvSpPr>
        <p:spPr>
          <a:xfrm>
            <a:off x="4860032" y="397992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9" name="Elipsa 88"/>
          <p:cNvSpPr/>
          <p:nvPr/>
        </p:nvSpPr>
        <p:spPr>
          <a:xfrm>
            <a:off x="4860032" y="435556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90" name="Elipsa 89"/>
          <p:cNvSpPr/>
          <p:nvPr/>
        </p:nvSpPr>
        <p:spPr>
          <a:xfrm>
            <a:off x="4860032" y="471131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91" name="Elipsa 90"/>
          <p:cNvSpPr/>
          <p:nvPr/>
        </p:nvSpPr>
        <p:spPr>
          <a:xfrm>
            <a:off x="5220072" y="3986950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92" name="Elipsa 91"/>
          <p:cNvSpPr/>
          <p:nvPr/>
        </p:nvSpPr>
        <p:spPr>
          <a:xfrm>
            <a:off x="5220072" y="436258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93" name="Elipsa 92"/>
          <p:cNvSpPr/>
          <p:nvPr/>
        </p:nvSpPr>
        <p:spPr>
          <a:xfrm>
            <a:off x="5220072" y="4718340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94" name="Elipsa 93"/>
          <p:cNvSpPr/>
          <p:nvPr/>
        </p:nvSpPr>
        <p:spPr>
          <a:xfrm>
            <a:off x="5580112" y="3986950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95" name="Elipsa 94"/>
          <p:cNvSpPr/>
          <p:nvPr/>
        </p:nvSpPr>
        <p:spPr>
          <a:xfrm>
            <a:off x="5580112" y="436258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96" name="Elipsa 95"/>
          <p:cNvSpPr/>
          <p:nvPr/>
        </p:nvSpPr>
        <p:spPr>
          <a:xfrm>
            <a:off x="5580112" y="4718340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97" name="Elipsa 96"/>
          <p:cNvSpPr/>
          <p:nvPr/>
        </p:nvSpPr>
        <p:spPr>
          <a:xfrm>
            <a:off x="5940152" y="3986950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98" name="Elipsa 97"/>
          <p:cNvSpPr/>
          <p:nvPr/>
        </p:nvSpPr>
        <p:spPr>
          <a:xfrm>
            <a:off x="5940152" y="436258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99" name="Elipsa 98"/>
          <p:cNvSpPr/>
          <p:nvPr/>
        </p:nvSpPr>
        <p:spPr>
          <a:xfrm>
            <a:off x="5940152" y="4718340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0" name="Elipsa 99"/>
          <p:cNvSpPr/>
          <p:nvPr/>
        </p:nvSpPr>
        <p:spPr>
          <a:xfrm>
            <a:off x="6300192" y="3986950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1" name="Elipsa 100"/>
          <p:cNvSpPr/>
          <p:nvPr/>
        </p:nvSpPr>
        <p:spPr>
          <a:xfrm>
            <a:off x="6300192" y="436258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2" name="Elipsa 101"/>
          <p:cNvSpPr/>
          <p:nvPr/>
        </p:nvSpPr>
        <p:spPr>
          <a:xfrm>
            <a:off x="6300192" y="4718340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3" name="Elipsa 102"/>
          <p:cNvSpPr/>
          <p:nvPr/>
        </p:nvSpPr>
        <p:spPr>
          <a:xfrm>
            <a:off x="6660232" y="399045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4" name="Elipsa 103"/>
          <p:cNvSpPr/>
          <p:nvPr/>
        </p:nvSpPr>
        <p:spPr>
          <a:xfrm>
            <a:off x="6660232" y="4366094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5" name="Elipsa 104"/>
          <p:cNvSpPr/>
          <p:nvPr/>
        </p:nvSpPr>
        <p:spPr>
          <a:xfrm>
            <a:off x="6660232" y="472184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6" name="Elipsa 105"/>
          <p:cNvSpPr/>
          <p:nvPr/>
        </p:nvSpPr>
        <p:spPr>
          <a:xfrm>
            <a:off x="7020272" y="399045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7" name="Elipsa 106"/>
          <p:cNvSpPr/>
          <p:nvPr/>
        </p:nvSpPr>
        <p:spPr>
          <a:xfrm>
            <a:off x="7020272" y="4366094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8" name="Elipsa 107"/>
          <p:cNvSpPr/>
          <p:nvPr/>
        </p:nvSpPr>
        <p:spPr>
          <a:xfrm>
            <a:off x="7020272" y="472184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9" name="Elipsa 108"/>
          <p:cNvSpPr/>
          <p:nvPr/>
        </p:nvSpPr>
        <p:spPr>
          <a:xfrm>
            <a:off x="7380312" y="397992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0" name="Elipsa 109"/>
          <p:cNvSpPr/>
          <p:nvPr/>
        </p:nvSpPr>
        <p:spPr>
          <a:xfrm>
            <a:off x="7380312" y="435556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1" name="Elipsa 110"/>
          <p:cNvSpPr/>
          <p:nvPr/>
        </p:nvSpPr>
        <p:spPr>
          <a:xfrm>
            <a:off x="7380312" y="471131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2" name="Elipsa 111"/>
          <p:cNvSpPr/>
          <p:nvPr/>
        </p:nvSpPr>
        <p:spPr>
          <a:xfrm>
            <a:off x="7740352" y="397992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3" name="Elipsa 112"/>
          <p:cNvSpPr/>
          <p:nvPr/>
        </p:nvSpPr>
        <p:spPr>
          <a:xfrm>
            <a:off x="7740352" y="4355566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4" name="Elipsa 113"/>
          <p:cNvSpPr/>
          <p:nvPr/>
        </p:nvSpPr>
        <p:spPr>
          <a:xfrm>
            <a:off x="7740352" y="471131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5" name="Elipsa 114"/>
          <p:cNvSpPr/>
          <p:nvPr/>
        </p:nvSpPr>
        <p:spPr>
          <a:xfrm>
            <a:off x="8100392" y="3990560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6" name="Elipsa 115"/>
          <p:cNvSpPr/>
          <p:nvPr/>
        </p:nvSpPr>
        <p:spPr>
          <a:xfrm>
            <a:off x="8100392" y="436619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7" name="Elipsa 116"/>
          <p:cNvSpPr/>
          <p:nvPr/>
        </p:nvSpPr>
        <p:spPr>
          <a:xfrm>
            <a:off x="8100392" y="4711318"/>
            <a:ext cx="288032" cy="283744"/>
          </a:xfrm>
          <a:prstGeom prst="ellipse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8" name="pole tekstowe 117"/>
          <p:cNvSpPr txBox="1"/>
          <p:nvPr/>
        </p:nvSpPr>
        <p:spPr>
          <a:xfrm>
            <a:off x="1403648" y="1196752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dirty="0">
                <a:solidFill>
                  <a:srgbClr val="3095C9"/>
                </a:solidFill>
              </a:rPr>
              <a:t>34%</a:t>
            </a:r>
          </a:p>
        </p:txBody>
      </p:sp>
      <p:sp>
        <p:nvSpPr>
          <p:cNvPr id="119" name="pole tekstowe 118"/>
          <p:cNvSpPr txBox="1"/>
          <p:nvPr/>
        </p:nvSpPr>
        <p:spPr>
          <a:xfrm>
            <a:off x="395536" y="2275830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3095C9"/>
                </a:solidFill>
                <a:latin typeface="Neo Sans Pro" pitchFamily="34" charset="0"/>
              </a:rPr>
              <a:t>badanych turystów zagranicznych </a:t>
            </a:r>
            <a:r>
              <a:rPr lang="pl-PL" sz="2400" dirty="0">
                <a:solidFill>
                  <a:srgbClr val="3095C9"/>
                </a:solidFill>
                <a:latin typeface="Neo Sans Pro" pitchFamily="34" charset="0"/>
              </a:rPr>
              <a:t>odwiedziło Polskę</a:t>
            </a:r>
          </a:p>
          <a:p>
            <a:pPr algn="ctr"/>
            <a:r>
              <a:rPr lang="pl-PL" sz="1600" dirty="0">
                <a:solidFill>
                  <a:srgbClr val="3095C9"/>
                </a:solidFill>
                <a:latin typeface="Neo Sans Pro" pitchFamily="34" charset="0"/>
              </a:rPr>
              <a:t> w związku z turniejem</a:t>
            </a:r>
          </a:p>
          <a:p>
            <a:pPr algn="ctr"/>
            <a:endParaRPr lang="pl-PL" sz="1600" dirty="0">
              <a:solidFill>
                <a:srgbClr val="004B88"/>
              </a:solidFill>
              <a:latin typeface="Neo Sans Pro" pitchFamily="34" charset="0"/>
            </a:endParaRPr>
          </a:p>
        </p:txBody>
      </p:sp>
      <p:cxnSp>
        <p:nvCxnSpPr>
          <p:cNvPr id="120" name="Łącznik prostoliniowy 119"/>
          <p:cNvCxnSpPr/>
          <p:nvPr/>
        </p:nvCxnSpPr>
        <p:spPr>
          <a:xfrm>
            <a:off x="3635896" y="1739104"/>
            <a:ext cx="884446" cy="0"/>
          </a:xfrm>
          <a:prstGeom prst="line">
            <a:avLst/>
          </a:prstGeom>
          <a:ln w="25400">
            <a:solidFill>
              <a:srgbClr val="004B8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Prostokąt zaokrąglony 121"/>
          <p:cNvSpPr/>
          <p:nvPr/>
        </p:nvSpPr>
        <p:spPr>
          <a:xfrm>
            <a:off x="755576" y="3494638"/>
            <a:ext cx="2880320" cy="36641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rgbClr val="333333"/>
                </a:solidFill>
              </a:rPr>
              <a:t>MIEJSCE STAŁEGO ZAMIESZKANIA TURYSTÓW EURO 2012</a:t>
            </a:r>
            <a:endParaRPr lang="pl-PL" sz="1100" i="1" dirty="0">
              <a:solidFill>
                <a:srgbClr val="333333"/>
              </a:solidFill>
            </a:endParaRPr>
          </a:p>
        </p:txBody>
      </p:sp>
      <p:sp>
        <p:nvSpPr>
          <p:cNvPr id="124" name="Prostokąt 123"/>
          <p:cNvSpPr/>
          <p:nvPr/>
        </p:nvSpPr>
        <p:spPr>
          <a:xfrm>
            <a:off x="6708410" y="6479970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900" i="1" dirty="0">
                <a:solidFill>
                  <a:prstClr val="white">
                    <a:lumMod val="50000"/>
                  </a:prstClr>
                </a:solidFill>
              </a:rPr>
              <a:t>odpowiadający: </a:t>
            </a:r>
            <a:br>
              <a:rPr lang="pl-PL" sz="900" i="1" dirty="0">
                <a:solidFill>
                  <a:prstClr val="white">
                    <a:lumMod val="50000"/>
                  </a:prstClr>
                </a:solidFill>
              </a:rPr>
            </a:br>
            <a:r>
              <a:rPr lang="pl-PL" sz="900" i="1" dirty="0">
                <a:solidFill>
                  <a:prstClr val="white">
                    <a:lumMod val="50000"/>
                  </a:prstClr>
                </a:solidFill>
              </a:rPr>
              <a:t>wszyscy badani (n=1305)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8" y="5421213"/>
            <a:ext cx="7715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644" y="5284067"/>
            <a:ext cx="752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772" y="4331508"/>
            <a:ext cx="800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8" y="4821138"/>
            <a:ext cx="8001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10" y="4097433"/>
            <a:ext cx="7810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619772" y="6021288"/>
            <a:ext cx="743347" cy="4586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pl-PL" sz="1100" dirty="0">
                <a:solidFill>
                  <a:prstClr val="white">
                    <a:lumMod val="50000"/>
                  </a:prstClr>
                </a:solidFill>
              </a:rPr>
              <a:t>pozostałe kraje</a:t>
            </a:r>
          </a:p>
        </p:txBody>
      </p:sp>
      <p:sp>
        <p:nvSpPr>
          <p:cNvPr id="131" name="pole tekstowe 130"/>
          <p:cNvSpPr txBox="1"/>
          <p:nvPr/>
        </p:nvSpPr>
        <p:spPr>
          <a:xfrm>
            <a:off x="1744240" y="4193718"/>
            <a:ext cx="739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3585B7">
                    <a:lumMod val="75000"/>
                  </a:srgbClr>
                </a:solidFill>
              </a:rPr>
              <a:t>19%</a:t>
            </a:r>
          </a:p>
        </p:txBody>
      </p:sp>
      <p:sp>
        <p:nvSpPr>
          <p:cNvPr id="132" name="pole tekstowe 131"/>
          <p:cNvSpPr txBox="1"/>
          <p:nvPr/>
        </p:nvSpPr>
        <p:spPr>
          <a:xfrm>
            <a:off x="1763688" y="4901098"/>
            <a:ext cx="739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3585B7">
                    <a:lumMod val="75000"/>
                  </a:srgbClr>
                </a:solidFill>
              </a:rPr>
              <a:t>18%</a:t>
            </a:r>
          </a:p>
        </p:txBody>
      </p:sp>
      <p:sp>
        <p:nvSpPr>
          <p:cNvPr id="133" name="pole tekstowe 132"/>
          <p:cNvSpPr txBox="1"/>
          <p:nvPr/>
        </p:nvSpPr>
        <p:spPr>
          <a:xfrm>
            <a:off x="1810296" y="5523770"/>
            <a:ext cx="739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3585B7">
                    <a:lumMod val="75000"/>
                  </a:srgbClr>
                </a:solidFill>
              </a:rPr>
              <a:t>12%</a:t>
            </a:r>
          </a:p>
        </p:txBody>
      </p:sp>
      <p:sp>
        <p:nvSpPr>
          <p:cNvPr id="134" name="pole tekstowe 133"/>
          <p:cNvSpPr txBox="1"/>
          <p:nvPr/>
        </p:nvSpPr>
        <p:spPr>
          <a:xfrm>
            <a:off x="3766416" y="4384218"/>
            <a:ext cx="739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3585B7">
                    <a:lumMod val="75000"/>
                  </a:srgbClr>
                </a:solidFill>
              </a:rPr>
              <a:t>10%</a:t>
            </a:r>
          </a:p>
        </p:txBody>
      </p:sp>
      <p:sp>
        <p:nvSpPr>
          <p:cNvPr id="135" name="pole tekstowe 134"/>
          <p:cNvSpPr txBox="1"/>
          <p:nvPr/>
        </p:nvSpPr>
        <p:spPr>
          <a:xfrm>
            <a:off x="3785864" y="5301208"/>
            <a:ext cx="739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3585B7">
                    <a:lumMod val="75000"/>
                  </a:srgbClr>
                </a:solidFill>
              </a:rPr>
              <a:t>8%</a:t>
            </a:r>
          </a:p>
        </p:txBody>
      </p:sp>
      <p:sp>
        <p:nvSpPr>
          <p:cNvPr id="136" name="pole tekstowe 135"/>
          <p:cNvSpPr txBox="1"/>
          <p:nvPr/>
        </p:nvSpPr>
        <p:spPr>
          <a:xfrm>
            <a:off x="3832472" y="6053226"/>
            <a:ext cx="739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3585B7">
                    <a:lumMod val="75000"/>
                  </a:srgbClr>
                </a:solidFill>
              </a:rPr>
              <a:t>33%</a:t>
            </a:r>
          </a:p>
        </p:txBody>
      </p:sp>
    </p:spTree>
    <p:extLst>
      <p:ext uri="{BB962C8B-B14F-4D97-AF65-F5344CB8AC3E}">
        <p14:creationId xmlns="" xmlns:p14="http://schemas.microsoft.com/office/powerpoint/2010/main" val="278806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równoramienny 10"/>
          <p:cNvSpPr/>
          <p:nvPr/>
        </p:nvSpPr>
        <p:spPr>
          <a:xfrm rot="16200000">
            <a:off x="1944048" y="680570"/>
            <a:ext cx="1877317" cy="2718198"/>
          </a:xfrm>
          <a:prstGeom prst="triangle">
            <a:avLst>
              <a:gd name="adj" fmla="val 59262"/>
            </a:avLst>
          </a:prstGeom>
          <a:gradFill flip="none" rotWithShape="1">
            <a:gsLst>
              <a:gs pos="5000">
                <a:schemeClr val="accent4">
                  <a:lumMod val="40000"/>
                  <a:lumOff val="60000"/>
                </a:schemeClr>
              </a:gs>
              <a:gs pos="54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graphicFrame>
        <p:nvGraphicFramePr>
          <p:cNvPr id="13" name="Wykres 12"/>
          <p:cNvGraphicFramePr/>
          <p:nvPr>
            <p:extLst>
              <p:ext uri="{D42A27DB-BD31-4B8C-83A1-F6EECF244321}">
                <p14:modId xmlns="" xmlns:p14="http://schemas.microsoft.com/office/powerpoint/2010/main" val="2076232829"/>
              </p:ext>
            </p:extLst>
          </p:nvPr>
        </p:nvGraphicFramePr>
        <p:xfrm>
          <a:off x="3143776" y="1038209"/>
          <a:ext cx="4609412" cy="2117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Wykres 9"/>
          <p:cNvGraphicFramePr/>
          <p:nvPr>
            <p:extLst>
              <p:ext uri="{D42A27DB-BD31-4B8C-83A1-F6EECF244321}">
                <p14:modId xmlns="" xmlns:p14="http://schemas.microsoft.com/office/powerpoint/2010/main" val="3388288881"/>
              </p:ext>
            </p:extLst>
          </p:nvPr>
        </p:nvGraphicFramePr>
        <p:xfrm>
          <a:off x="2832959" y="3849654"/>
          <a:ext cx="4248112" cy="2720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Wykres 4"/>
          <p:cNvGraphicFramePr/>
          <p:nvPr>
            <p:extLst>
              <p:ext uri="{D42A27DB-BD31-4B8C-83A1-F6EECF244321}">
                <p14:modId xmlns="" xmlns:p14="http://schemas.microsoft.com/office/powerpoint/2010/main" val="1313883231"/>
              </p:ext>
            </p:extLst>
          </p:nvPr>
        </p:nvGraphicFramePr>
        <p:xfrm>
          <a:off x="-758615" y="644772"/>
          <a:ext cx="4272136" cy="217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62655"/>
            <a:ext cx="1560533" cy="574257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076B881-73A9-488D-BFE0-BB109EA3CB8D}" type="slidenum">
              <a:rPr lang="pl-PL" kern="0" smtClean="0">
                <a:solidFill>
                  <a:sysClr val="window" lastClr="FFFFFF"/>
                </a:solidFill>
              </a:rPr>
              <a:pPr algn="ctr">
                <a:defRPr/>
              </a:pPr>
              <a:t>7</a:t>
            </a:fld>
            <a:endParaRPr lang="pl-PL" kern="0" dirty="0">
              <a:solidFill>
                <a:sysClr val="window" lastClr="FFFFFF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515373" y="1713348"/>
            <a:ext cx="82747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50" b="1" dirty="0">
                <a:solidFill>
                  <a:srgbClr val="871D79"/>
                </a:solidFill>
              </a:rPr>
              <a:t>główny </a:t>
            </a:r>
          </a:p>
          <a:p>
            <a:r>
              <a:rPr lang="pl-PL" sz="1050" b="1" dirty="0">
                <a:solidFill>
                  <a:srgbClr val="871D79"/>
                </a:solidFill>
              </a:rPr>
              <a:t>cel wyjazdu</a:t>
            </a:r>
            <a:endParaRPr lang="pl-PL" sz="1050" dirty="0">
              <a:solidFill>
                <a:srgbClr val="871D79"/>
              </a:solidFill>
            </a:endParaRPr>
          </a:p>
        </p:txBody>
      </p:sp>
      <p:graphicFrame>
        <p:nvGraphicFramePr>
          <p:cNvPr id="9" name="Wykres 8"/>
          <p:cNvGraphicFramePr/>
          <p:nvPr>
            <p:extLst>
              <p:ext uri="{D42A27DB-BD31-4B8C-83A1-F6EECF244321}">
                <p14:modId xmlns="" xmlns:p14="http://schemas.microsoft.com/office/powerpoint/2010/main" val="2600521566"/>
              </p:ext>
            </p:extLst>
          </p:nvPr>
        </p:nvGraphicFramePr>
        <p:xfrm>
          <a:off x="360331" y="3706067"/>
          <a:ext cx="2814241" cy="3522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Wykres 11"/>
          <p:cNvGraphicFramePr/>
          <p:nvPr>
            <p:extLst>
              <p:ext uri="{D42A27DB-BD31-4B8C-83A1-F6EECF244321}">
                <p14:modId xmlns="" xmlns:p14="http://schemas.microsoft.com/office/powerpoint/2010/main" val="830061053"/>
              </p:ext>
            </p:extLst>
          </p:nvPr>
        </p:nvGraphicFramePr>
        <p:xfrm>
          <a:off x="4186864" y="3795313"/>
          <a:ext cx="4532162" cy="1926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Prostokąt zaokrąglony 13"/>
          <p:cNvSpPr/>
          <p:nvPr/>
        </p:nvSpPr>
        <p:spPr>
          <a:xfrm>
            <a:off x="3666318" y="720642"/>
            <a:ext cx="2553720" cy="36641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rgbClr val="333333"/>
                </a:solidFill>
              </a:rPr>
              <a:t>ŚRODKI TRANSPORTU </a:t>
            </a:r>
          </a:p>
          <a:p>
            <a:pPr algn="ctr"/>
            <a:r>
              <a:rPr lang="pl-PL" sz="900" i="1" dirty="0">
                <a:solidFill>
                  <a:srgbClr val="333333"/>
                </a:solidFill>
              </a:rPr>
              <a:t>4 najczęstsze wskazania</a:t>
            </a:r>
            <a:endParaRPr lang="pl-PL" sz="1100" i="1" dirty="0">
              <a:solidFill>
                <a:srgbClr val="333333"/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3305306" y="3437308"/>
            <a:ext cx="5282009" cy="27528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rgbClr val="333333"/>
                </a:solidFill>
              </a:rPr>
              <a:t>POBYT</a:t>
            </a:r>
          </a:p>
        </p:txBody>
      </p:sp>
      <p:sp>
        <p:nvSpPr>
          <p:cNvPr id="18" name="Prostokąt zaokrąglony 17"/>
          <p:cNvSpPr/>
          <p:nvPr/>
        </p:nvSpPr>
        <p:spPr>
          <a:xfrm>
            <a:off x="183475" y="3437309"/>
            <a:ext cx="2553720" cy="27528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rgbClr val="333333"/>
                </a:solidFill>
              </a:rPr>
              <a:t>MIEJSCE POBYTU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5542773" y="6516052"/>
            <a:ext cx="2845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900" i="1" dirty="0">
                <a:solidFill>
                  <a:prstClr val="white">
                    <a:lumMod val="50000"/>
                  </a:prstClr>
                </a:solidFill>
              </a:rPr>
              <a:t>Odpowiadający: turyści , których głównym celem pobytu </a:t>
            </a:r>
            <a:br>
              <a:rPr lang="pl-PL" sz="900" i="1" dirty="0">
                <a:solidFill>
                  <a:prstClr val="white">
                    <a:lumMod val="50000"/>
                  </a:prstClr>
                </a:solidFill>
              </a:rPr>
            </a:br>
            <a:r>
              <a:rPr lang="pl-PL" sz="900" i="1" dirty="0">
                <a:solidFill>
                  <a:prstClr val="white">
                    <a:lumMod val="50000"/>
                  </a:prstClr>
                </a:solidFill>
              </a:rPr>
              <a:t>w Polsce był udział w turnieju EURO 2012 (n=445).</a:t>
            </a:r>
            <a:endParaRPr lang="pl-PL" sz="1600" i="1" dirty="0">
              <a:solidFill>
                <a:srgbClr val="333333"/>
              </a:solidFill>
            </a:endParaRPr>
          </a:p>
        </p:txBody>
      </p:sp>
      <p:grpSp>
        <p:nvGrpSpPr>
          <p:cNvPr id="48" name="Grupa 47"/>
          <p:cNvGrpSpPr/>
          <p:nvPr/>
        </p:nvGrpSpPr>
        <p:grpSpPr>
          <a:xfrm>
            <a:off x="6369092" y="883603"/>
            <a:ext cx="1843567" cy="584775"/>
            <a:chOff x="6890109" y="958034"/>
            <a:chExt cx="1843567" cy="584775"/>
          </a:xfrm>
        </p:grpSpPr>
        <p:grpSp>
          <p:nvGrpSpPr>
            <p:cNvPr id="20" name="Grupa 19"/>
            <p:cNvGrpSpPr/>
            <p:nvPr/>
          </p:nvGrpSpPr>
          <p:grpSpPr>
            <a:xfrm rot="16200000">
              <a:off x="7450753" y="1110152"/>
              <a:ext cx="45719" cy="300083"/>
              <a:chOff x="7239042" y="1623253"/>
              <a:chExt cx="37301" cy="236925"/>
            </a:xfrm>
          </p:grpSpPr>
          <p:sp>
            <p:nvSpPr>
              <p:cNvPr id="26" name="Elipsa 25"/>
              <p:cNvSpPr>
                <a:spLocks noChangeAspect="1"/>
              </p:cNvSpPr>
              <p:nvPr/>
            </p:nvSpPr>
            <p:spPr>
              <a:xfrm rot="10800000">
                <a:off x="7239042" y="1824178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Elipsa 26"/>
              <p:cNvSpPr>
                <a:spLocks noChangeAspect="1"/>
              </p:cNvSpPr>
              <p:nvPr/>
            </p:nvSpPr>
            <p:spPr>
              <a:xfrm rot="10800000">
                <a:off x="7239042" y="1757203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Elipsa 27"/>
              <p:cNvSpPr>
                <a:spLocks noChangeAspect="1"/>
              </p:cNvSpPr>
              <p:nvPr/>
            </p:nvSpPr>
            <p:spPr>
              <a:xfrm rot="10800000">
                <a:off x="7239042" y="1690228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Elipsa 28"/>
              <p:cNvSpPr>
                <a:spLocks noChangeAspect="1"/>
              </p:cNvSpPr>
              <p:nvPr/>
            </p:nvSpPr>
            <p:spPr>
              <a:xfrm rot="10800000">
                <a:off x="7239042" y="1623253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" name="Elipsa 21"/>
            <p:cNvSpPr>
              <a:spLocks noChangeAspect="1"/>
            </p:cNvSpPr>
            <p:nvPr/>
          </p:nvSpPr>
          <p:spPr>
            <a:xfrm>
              <a:off x="6890109" y="1037925"/>
              <a:ext cx="490203" cy="490257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23" name="Prostokąt 22"/>
            <p:cNvSpPr/>
            <p:nvPr/>
          </p:nvSpPr>
          <p:spPr>
            <a:xfrm>
              <a:off x="6906622" y="1113776"/>
              <a:ext cx="4571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dirty="0">
                  <a:solidFill>
                    <a:prstClr val="white"/>
                  </a:solidFill>
                </a:rPr>
                <a:t>3,0</a:t>
              </a:r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7649726" y="958034"/>
              <a:ext cx="10839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050" b="1" dirty="0">
                  <a:solidFill>
                    <a:srgbClr val="004B88"/>
                  </a:solidFill>
                </a:rPr>
                <a:t>średnia ocena</a:t>
              </a:r>
            </a:p>
            <a:p>
              <a:pPr algn="ctr"/>
              <a:r>
                <a:rPr lang="pl-PL" sz="1100" b="1" dirty="0">
                  <a:solidFill>
                    <a:srgbClr val="004B88"/>
                  </a:solidFill>
                </a:rPr>
                <a:t>kosztu dojazdu </a:t>
              </a:r>
            </a:p>
            <a:p>
              <a:pPr algn="ctr"/>
              <a:r>
                <a:rPr lang="pl-PL" sz="1050" b="1" dirty="0">
                  <a:solidFill>
                    <a:srgbClr val="004B88"/>
                  </a:solidFill>
                </a:rPr>
                <a:t>do Polski</a:t>
              </a:r>
              <a:endParaRPr lang="pl-PL" sz="1050" dirty="0">
                <a:solidFill>
                  <a:srgbClr val="004B88"/>
                </a:solidFill>
              </a:endParaRPr>
            </a:p>
          </p:txBody>
        </p:sp>
      </p:grpSp>
      <p:grpSp>
        <p:nvGrpSpPr>
          <p:cNvPr id="59" name="Grupa 58"/>
          <p:cNvGrpSpPr/>
          <p:nvPr/>
        </p:nvGrpSpPr>
        <p:grpSpPr>
          <a:xfrm>
            <a:off x="6369092" y="1450356"/>
            <a:ext cx="1842766" cy="592470"/>
            <a:chOff x="6890109" y="958034"/>
            <a:chExt cx="1842766" cy="592470"/>
          </a:xfrm>
        </p:grpSpPr>
        <p:grpSp>
          <p:nvGrpSpPr>
            <p:cNvPr id="60" name="Grupa 59"/>
            <p:cNvGrpSpPr/>
            <p:nvPr/>
          </p:nvGrpSpPr>
          <p:grpSpPr>
            <a:xfrm rot="16200000">
              <a:off x="7450753" y="1110152"/>
              <a:ext cx="45719" cy="300083"/>
              <a:chOff x="7239042" y="1623253"/>
              <a:chExt cx="37301" cy="236925"/>
            </a:xfrm>
          </p:grpSpPr>
          <p:sp>
            <p:nvSpPr>
              <p:cNvPr id="64" name="Elipsa 63"/>
              <p:cNvSpPr>
                <a:spLocks noChangeAspect="1"/>
              </p:cNvSpPr>
              <p:nvPr/>
            </p:nvSpPr>
            <p:spPr>
              <a:xfrm rot="10800000">
                <a:off x="7239042" y="1824178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Elipsa 64"/>
              <p:cNvSpPr>
                <a:spLocks noChangeAspect="1"/>
              </p:cNvSpPr>
              <p:nvPr/>
            </p:nvSpPr>
            <p:spPr>
              <a:xfrm rot="10800000">
                <a:off x="7239042" y="1757203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Elipsa 65"/>
              <p:cNvSpPr>
                <a:spLocks noChangeAspect="1"/>
              </p:cNvSpPr>
              <p:nvPr/>
            </p:nvSpPr>
            <p:spPr>
              <a:xfrm rot="10800000">
                <a:off x="7239042" y="1690228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Elipsa 66"/>
              <p:cNvSpPr>
                <a:spLocks noChangeAspect="1"/>
              </p:cNvSpPr>
              <p:nvPr/>
            </p:nvSpPr>
            <p:spPr>
              <a:xfrm rot="10800000">
                <a:off x="7239042" y="1623253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1" name="Elipsa 60"/>
            <p:cNvSpPr>
              <a:spLocks noChangeAspect="1"/>
            </p:cNvSpPr>
            <p:nvPr/>
          </p:nvSpPr>
          <p:spPr>
            <a:xfrm>
              <a:off x="6890109" y="1037925"/>
              <a:ext cx="490203" cy="49025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62" name="Prostokąt 61"/>
            <p:cNvSpPr/>
            <p:nvPr/>
          </p:nvSpPr>
          <p:spPr>
            <a:xfrm>
              <a:off x="6906622" y="1113776"/>
              <a:ext cx="4571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dirty="0">
                  <a:solidFill>
                    <a:prstClr val="white"/>
                  </a:solidFill>
                </a:rPr>
                <a:t>3,7</a:t>
              </a:r>
            </a:p>
          </p:txBody>
        </p:sp>
        <p:sp>
          <p:nvSpPr>
            <p:cNvPr id="63" name="Prostokąt 62"/>
            <p:cNvSpPr/>
            <p:nvPr/>
          </p:nvSpPr>
          <p:spPr>
            <a:xfrm>
              <a:off x="7650527" y="958034"/>
              <a:ext cx="1082348" cy="5924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050" b="1" dirty="0">
                  <a:solidFill>
                    <a:srgbClr val="004B88"/>
                  </a:solidFill>
                </a:rPr>
                <a:t>średnia ocena</a:t>
              </a:r>
            </a:p>
            <a:p>
              <a:pPr algn="ctr"/>
              <a:r>
                <a:rPr lang="pl-PL" sz="1100" b="1" dirty="0">
                  <a:solidFill>
                    <a:srgbClr val="004B88"/>
                  </a:solidFill>
                </a:rPr>
                <a:t>jakości dojazdu </a:t>
              </a:r>
            </a:p>
            <a:p>
              <a:pPr algn="ctr"/>
              <a:r>
                <a:rPr lang="pl-PL" sz="1050" b="1" dirty="0">
                  <a:solidFill>
                    <a:srgbClr val="004B88"/>
                  </a:solidFill>
                </a:rPr>
                <a:t>do Polski</a:t>
              </a:r>
              <a:endParaRPr lang="pl-PL" sz="1050" dirty="0">
                <a:solidFill>
                  <a:srgbClr val="004B88"/>
                </a:solidFill>
              </a:endParaRPr>
            </a:p>
          </p:txBody>
        </p:sp>
      </p:grpSp>
      <p:grpSp>
        <p:nvGrpSpPr>
          <p:cNvPr id="68" name="Grupa 67"/>
          <p:cNvGrpSpPr/>
          <p:nvPr/>
        </p:nvGrpSpPr>
        <p:grpSpPr>
          <a:xfrm>
            <a:off x="7134668" y="1973104"/>
            <a:ext cx="1997457" cy="592470"/>
            <a:chOff x="6890109" y="958034"/>
            <a:chExt cx="1997457" cy="592470"/>
          </a:xfrm>
        </p:grpSpPr>
        <p:grpSp>
          <p:nvGrpSpPr>
            <p:cNvPr id="69" name="Grupa 68"/>
            <p:cNvGrpSpPr/>
            <p:nvPr/>
          </p:nvGrpSpPr>
          <p:grpSpPr>
            <a:xfrm rot="16200000">
              <a:off x="7450753" y="1110152"/>
              <a:ext cx="45719" cy="300083"/>
              <a:chOff x="7239042" y="1623253"/>
              <a:chExt cx="37301" cy="236925"/>
            </a:xfrm>
          </p:grpSpPr>
          <p:sp>
            <p:nvSpPr>
              <p:cNvPr id="74" name="Elipsa 73"/>
              <p:cNvSpPr>
                <a:spLocks noChangeAspect="1"/>
              </p:cNvSpPr>
              <p:nvPr/>
            </p:nvSpPr>
            <p:spPr>
              <a:xfrm rot="10800000">
                <a:off x="7239042" y="1824178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Elipsa 74"/>
              <p:cNvSpPr>
                <a:spLocks noChangeAspect="1"/>
              </p:cNvSpPr>
              <p:nvPr/>
            </p:nvSpPr>
            <p:spPr>
              <a:xfrm rot="10800000">
                <a:off x="7239042" y="1757203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Elipsa 75"/>
              <p:cNvSpPr>
                <a:spLocks noChangeAspect="1"/>
              </p:cNvSpPr>
              <p:nvPr/>
            </p:nvSpPr>
            <p:spPr>
              <a:xfrm rot="10800000">
                <a:off x="7239042" y="1690228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Elipsa 76"/>
              <p:cNvSpPr>
                <a:spLocks noChangeAspect="1"/>
              </p:cNvSpPr>
              <p:nvPr/>
            </p:nvSpPr>
            <p:spPr>
              <a:xfrm rot="10800000">
                <a:off x="7239042" y="1623253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0" name="Elipsa 69"/>
            <p:cNvSpPr>
              <a:spLocks noChangeAspect="1"/>
            </p:cNvSpPr>
            <p:nvPr/>
          </p:nvSpPr>
          <p:spPr>
            <a:xfrm>
              <a:off x="6890109" y="1037925"/>
              <a:ext cx="490203" cy="490257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71" name="Prostokąt 70"/>
            <p:cNvSpPr/>
            <p:nvPr/>
          </p:nvSpPr>
          <p:spPr>
            <a:xfrm>
              <a:off x="6906622" y="1113776"/>
              <a:ext cx="4571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dirty="0">
                  <a:solidFill>
                    <a:prstClr val="white"/>
                  </a:solidFill>
                </a:rPr>
                <a:t>2,1</a:t>
              </a:r>
            </a:p>
          </p:txBody>
        </p:sp>
        <p:sp>
          <p:nvSpPr>
            <p:cNvPr id="73" name="Prostokąt 72"/>
            <p:cNvSpPr/>
            <p:nvPr/>
          </p:nvSpPr>
          <p:spPr>
            <a:xfrm>
              <a:off x="7495839" y="958034"/>
              <a:ext cx="1391727" cy="5924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050" b="1" dirty="0">
                  <a:solidFill>
                    <a:srgbClr val="004B88"/>
                  </a:solidFill>
                </a:rPr>
                <a:t>średnia ocena</a:t>
              </a:r>
            </a:p>
            <a:p>
              <a:pPr algn="ctr"/>
              <a:r>
                <a:rPr lang="pl-PL" sz="1100" b="1" dirty="0">
                  <a:solidFill>
                    <a:srgbClr val="004B88"/>
                  </a:solidFill>
                </a:rPr>
                <a:t>kosztu </a:t>
              </a:r>
            </a:p>
            <a:p>
              <a:pPr algn="ctr"/>
              <a:r>
                <a:rPr lang="pl-PL" sz="1100" b="1" dirty="0">
                  <a:solidFill>
                    <a:srgbClr val="004B88"/>
                  </a:solidFill>
                </a:rPr>
                <a:t>transportu lokalnego</a:t>
              </a:r>
              <a:endParaRPr lang="pl-PL" sz="1050" dirty="0">
                <a:solidFill>
                  <a:srgbClr val="004B88"/>
                </a:solidFill>
              </a:endParaRPr>
            </a:p>
          </p:txBody>
        </p:sp>
      </p:grpSp>
      <p:grpSp>
        <p:nvGrpSpPr>
          <p:cNvPr id="78" name="Grupa 77"/>
          <p:cNvGrpSpPr/>
          <p:nvPr/>
        </p:nvGrpSpPr>
        <p:grpSpPr>
          <a:xfrm>
            <a:off x="7134668" y="2539857"/>
            <a:ext cx="1997458" cy="592470"/>
            <a:chOff x="6890109" y="958034"/>
            <a:chExt cx="1997458" cy="592470"/>
          </a:xfrm>
        </p:grpSpPr>
        <p:grpSp>
          <p:nvGrpSpPr>
            <p:cNvPr id="79" name="Grupa 78"/>
            <p:cNvGrpSpPr/>
            <p:nvPr/>
          </p:nvGrpSpPr>
          <p:grpSpPr>
            <a:xfrm rot="16200000">
              <a:off x="7450753" y="1110152"/>
              <a:ext cx="45719" cy="300083"/>
              <a:chOff x="7239042" y="1623253"/>
              <a:chExt cx="37301" cy="236925"/>
            </a:xfrm>
          </p:grpSpPr>
          <p:sp>
            <p:nvSpPr>
              <p:cNvPr id="83" name="Elipsa 82"/>
              <p:cNvSpPr>
                <a:spLocks noChangeAspect="1"/>
              </p:cNvSpPr>
              <p:nvPr/>
            </p:nvSpPr>
            <p:spPr>
              <a:xfrm rot="10800000">
                <a:off x="7239042" y="1824178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Elipsa 83"/>
              <p:cNvSpPr>
                <a:spLocks noChangeAspect="1"/>
              </p:cNvSpPr>
              <p:nvPr/>
            </p:nvSpPr>
            <p:spPr>
              <a:xfrm rot="10800000">
                <a:off x="7239042" y="1757203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Elipsa 84"/>
              <p:cNvSpPr>
                <a:spLocks noChangeAspect="1"/>
              </p:cNvSpPr>
              <p:nvPr/>
            </p:nvSpPr>
            <p:spPr>
              <a:xfrm rot="10800000">
                <a:off x="7239042" y="1690228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Elipsa 85"/>
              <p:cNvSpPr>
                <a:spLocks noChangeAspect="1"/>
              </p:cNvSpPr>
              <p:nvPr/>
            </p:nvSpPr>
            <p:spPr>
              <a:xfrm rot="10800000">
                <a:off x="7239042" y="1623253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0" name="Elipsa 79"/>
            <p:cNvSpPr>
              <a:spLocks noChangeAspect="1"/>
            </p:cNvSpPr>
            <p:nvPr/>
          </p:nvSpPr>
          <p:spPr>
            <a:xfrm>
              <a:off x="6890109" y="1037925"/>
              <a:ext cx="490203" cy="49025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81" name="Prostokąt 80"/>
            <p:cNvSpPr/>
            <p:nvPr/>
          </p:nvSpPr>
          <p:spPr>
            <a:xfrm>
              <a:off x="6906622" y="1113776"/>
              <a:ext cx="4571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dirty="0">
                  <a:solidFill>
                    <a:prstClr val="white"/>
                  </a:solidFill>
                </a:rPr>
                <a:t>3,8</a:t>
              </a:r>
            </a:p>
          </p:txBody>
        </p:sp>
        <p:sp>
          <p:nvSpPr>
            <p:cNvPr id="82" name="Prostokąt 81"/>
            <p:cNvSpPr/>
            <p:nvPr/>
          </p:nvSpPr>
          <p:spPr>
            <a:xfrm>
              <a:off x="7495840" y="958034"/>
              <a:ext cx="1391727" cy="5924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050" b="1" dirty="0">
                  <a:solidFill>
                    <a:srgbClr val="004B88"/>
                  </a:solidFill>
                </a:rPr>
                <a:t>średnia ocena</a:t>
              </a:r>
            </a:p>
            <a:p>
              <a:pPr algn="ctr"/>
              <a:r>
                <a:rPr lang="pl-PL" sz="1100" b="1" dirty="0">
                  <a:solidFill>
                    <a:srgbClr val="004B88"/>
                  </a:solidFill>
                </a:rPr>
                <a:t>jakości </a:t>
              </a:r>
            </a:p>
            <a:p>
              <a:pPr algn="ctr"/>
              <a:r>
                <a:rPr lang="pl-PL" sz="1100" b="1" dirty="0">
                  <a:solidFill>
                    <a:srgbClr val="004B88"/>
                  </a:solidFill>
                </a:rPr>
                <a:t>transportu lokalnego</a:t>
              </a:r>
              <a:endParaRPr lang="pl-PL" sz="1050" dirty="0">
                <a:solidFill>
                  <a:srgbClr val="004B88"/>
                </a:solidFill>
              </a:endParaRPr>
            </a:p>
          </p:txBody>
        </p:sp>
      </p:grpSp>
      <p:grpSp>
        <p:nvGrpSpPr>
          <p:cNvPr id="106" name="Grupa 105"/>
          <p:cNvGrpSpPr/>
          <p:nvPr/>
        </p:nvGrpSpPr>
        <p:grpSpPr>
          <a:xfrm>
            <a:off x="3751602" y="5790042"/>
            <a:ext cx="1553673" cy="592470"/>
            <a:chOff x="6890109" y="958034"/>
            <a:chExt cx="1553673" cy="592470"/>
          </a:xfrm>
        </p:grpSpPr>
        <p:grpSp>
          <p:nvGrpSpPr>
            <p:cNvPr id="107" name="Grupa 106"/>
            <p:cNvGrpSpPr/>
            <p:nvPr/>
          </p:nvGrpSpPr>
          <p:grpSpPr>
            <a:xfrm rot="16200000">
              <a:off x="7450753" y="1110152"/>
              <a:ext cx="45719" cy="300083"/>
              <a:chOff x="7239042" y="1623253"/>
              <a:chExt cx="37301" cy="236925"/>
            </a:xfrm>
          </p:grpSpPr>
          <p:sp>
            <p:nvSpPr>
              <p:cNvPr id="111" name="Elipsa 110"/>
              <p:cNvSpPr>
                <a:spLocks noChangeAspect="1"/>
              </p:cNvSpPr>
              <p:nvPr/>
            </p:nvSpPr>
            <p:spPr>
              <a:xfrm rot="10800000">
                <a:off x="7239042" y="1824178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Elipsa 111"/>
              <p:cNvSpPr>
                <a:spLocks noChangeAspect="1"/>
              </p:cNvSpPr>
              <p:nvPr/>
            </p:nvSpPr>
            <p:spPr>
              <a:xfrm rot="10800000">
                <a:off x="7239042" y="1757203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Elipsa 112"/>
              <p:cNvSpPr>
                <a:spLocks noChangeAspect="1"/>
              </p:cNvSpPr>
              <p:nvPr/>
            </p:nvSpPr>
            <p:spPr>
              <a:xfrm rot="10800000">
                <a:off x="7239042" y="1690228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Elipsa 113"/>
              <p:cNvSpPr>
                <a:spLocks noChangeAspect="1"/>
              </p:cNvSpPr>
              <p:nvPr/>
            </p:nvSpPr>
            <p:spPr>
              <a:xfrm rot="10800000">
                <a:off x="7239042" y="1623253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8" name="Elipsa 107"/>
            <p:cNvSpPr>
              <a:spLocks noChangeAspect="1"/>
            </p:cNvSpPr>
            <p:nvPr/>
          </p:nvSpPr>
          <p:spPr>
            <a:xfrm>
              <a:off x="6890109" y="1037925"/>
              <a:ext cx="490203" cy="490257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109" name="Prostokąt 108"/>
            <p:cNvSpPr/>
            <p:nvPr/>
          </p:nvSpPr>
          <p:spPr>
            <a:xfrm>
              <a:off x="6906622" y="1113776"/>
              <a:ext cx="4571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dirty="0">
                  <a:solidFill>
                    <a:prstClr val="white"/>
                  </a:solidFill>
                </a:rPr>
                <a:t>2,9</a:t>
              </a:r>
            </a:p>
          </p:txBody>
        </p:sp>
        <p:sp>
          <p:nvSpPr>
            <p:cNvPr id="110" name="Prostokąt 109"/>
            <p:cNvSpPr/>
            <p:nvPr/>
          </p:nvSpPr>
          <p:spPr>
            <a:xfrm>
              <a:off x="7494483" y="958034"/>
              <a:ext cx="949299" cy="5924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050" b="1" dirty="0">
                  <a:solidFill>
                    <a:srgbClr val="004B88"/>
                  </a:solidFill>
                </a:rPr>
                <a:t>średnia ocena</a:t>
              </a:r>
            </a:p>
            <a:p>
              <a:pPr algn="ctr"/>
              <a:r>
                <a:rPr lang="pl-PL" sz="1100" b="1" dirty="0">
                  <a:solidFill>
                    <a:srgbClr val="004B88"/>
                  </a:solidFill>
                </a:rPr>
                <a:t>kosztu </a:t>
              </a:r>
            </a:p>
            <a:p>
              <a:pPr algn="ctr"/>
              <a:r>
                <a:rPr lang="pl-PL" sz="1100" b="1" dirty="0">
                  <a:solidFill>
                    <a:srgbClr val="004B88"/>
                  </a:solidFill>
                </a:rPr>
                <a:t>noclegów</a:t>
              </a:r>
              <a:endParaRPr lang="pl-PL" sz="1050" dirty="0">
                <a:solidFill>
                  <a:srgbClr val="004B88"/>
                </a:solidFill>
              </a:endParaRPr>
            </a:p>
          </p:txBody>
        </p:sp>
      </p:grpSp>
      <p:grpSp>
        <p:nvGrpSpPr>
          <p:cNvPr id="115" name="Grupa 114"/>
          <p:cNvGrpSpPr/>
          <p:nvPr/>
        </p:nvGrpSpPr>
        <p:grpSpPr>
          <a:xfrm>
            <a:off x="6003590" y="5790042"/>
            <a:ext cx="1533933" cy="592470"/>
            <a:chOff x="6890109" y="958034"/>
            <a:chExt cx="1533933" cy="592470"/>
          </a:xfrm>
        </p:grpSpPr>
        <p:grpSp>
          <p:nvGrpSpPr>
            <p:cNvPr id="116" name="Grupa 115"/>
            <p:cNvGrpSpPr/>
            <p:nvPr/>
          </p:nvGrpSpPr>
          <p:grpSpPr>
            <a:xfrm rot="16200000">
              <a:off x="7450753" y="1110152"/>
              <a:ext cx="45719" cy="300083"/>
              <a:chOff x="7239042" y="1623253"/>
              <a:chExt cx="37301" cy="236925"/>
            </a:xfrm>
          </p:grpSpPr>
          <p:sp>
            <p:nvSpPr>
              <p:cNvPr id="120" name="Elipsa 119"/>
              <p:cNvSpPr>
                <a:spLocks noChangeAspect="1"/>
              </p:cNvSpPr>
              <p:nvPr/>
            </p:nvSpPr>
            <p:spPr>
              <a:xfrm rot="10800000">
                <a:off x="7239042" y="1824178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Elipsa 120"/>
              <p:cNvSpPr>
                <a:spLocks noChangeAspect="1"/>
              </p:cNvSpPr>
              <p:nvPr/>
            </p:nvSpPr>
            <p:spPr>
              <a:xfrm rot="10800000">
                <a:off x="7239042" y="1757203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Elipsa 121"/>
              <p:cNvSpPr>
                <a:spLocks noChangeAspect="1"/>
              </p:cNvSpPr>
              <p:nvPr/>
            </p:nvSpPr>
            <p:spPr>
              <a:xfrm rot="10800000">
                <a:off x="7239042" y="1690228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Elipsa 122"/>
              <p:cNvSpPr>
                <a:spLocks noChangeAspect="1"/>
              </p:cNvSpPr>
              <p:nvPr/>
            </p:nvSpPr>
            <p:spPr>
              <a:xfrm rot="10800000">
                <a:off x="7239042" y="1623253"/>
                <a:ext cx="37301" cy="36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7" name="Elipsa 116"/>
            <p:cNvSpPr>
              <a:spLocks noChangeAspect="1"/>
            </p:cNvSpPr>
            <p:nvPr/>
          </p:nvSpPr>
          <p:spPr>
            <a:xfrm>
              <a:off x="6890109" y="1037925"/>
              <a:ext cx="490203" cy="49025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118" name="Prostokąt 117"/>
            <p:cNvSpPr/>
            <p:nvPr/>
          </p:nvSpPr>
          <p:spPr>
            <a:xfrm>
              <a:off x="6906622" y="1113776"/>
              <a:ext cx="4571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dirty="0">
                  <a:solidFill>
                    <a:prstClr val="white"/>
                  </a:solidFill>
                </a:rPr>
                <a:t>3,7</a:t>
              </a:r>
            </a:p>
          </p:txBody>
        </p:sp>
        <p:sp>
          <p:nvSpPr>
            <p:cNvPr id="119" name="Prostokąt 118"/>
            <p:cNvSpPr/>
            <p:nvPr/>
          </p:nvSpPr>
          <p:spPr>
            <a:xfrm>
              <a:off x="7474743" y="958034"/>
              <a:ext cx="949299" cy="5924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050" b="1" dirty="0">
                  <a:solidFill>
                    <a:srgbClr val="004B88"/>
                  </a:solidFill>
                </a:rPr>
                <a:t>średnia ocena</a:t>
              </a:r>
            </a:p>
            <a:p>
              <a:pPr algn="ctr"/>
              <a:r>
                <a:rPr lang="pl-PL" sz="1100" b="1" dirty="0">
                  <a:solidFill>
                    <a:srgbClr val="004B88"/>
                  </a:solidFill>
                </a:rPr>
                <a:t>jakości </a:t>
              </a:r>
            </a:p>
            <a:p>
              <a:pPr algn="ctr"/>
              <a:r>
                <a:rPr lang="pl-PL" sz="1100" b="1" dirty="0">
                  <a:solidFill>
                    <a:srgbClr val="004B88"/>
                  </a:solidFill>
                </a:rPr>
                <a:t>noclegów</a:t>
              </a:r>
              <a:endParaRPr lang="pl-PL" sz="1050" dirty="0">
                <a:solidFill>
                  <a:srgbClr val="004B88"/>
                </a:solidFill>
              </a:endParaRPr>
            </a:p>
          </p:txBody>
        </p:sp>
      </p:grpSp>
      <p:sp>
        <p:nvSpPr>
          <p:cNvPr id="72" name="Prostokąt 71"/>
          <p:cNvSpPr/>
          <p:nvPr/>
        </p:nvSpPr>
        <p:spPr>
          <a:xfrm>
            <a:off x="2123728" y="6582544"/>
            <a:ext cx="31683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i="1" dirty="0">
                <a:solidFill>
                  <a:prstClr val="white">
                    <a:lumMod val="50000"/>
                  </a:prstClr>
                </a:solidFill>
              </a:rPr>
              <a:t>średnie na skali od 1 (ocena najniższa) do 5 (ocena najwyższa) </a:t>
            </a:r>
          </a:p>
        </p:txBody>
      </p:sp>
      <p:sp>
        <p:nvSpPr>
          <p:cNvPr id="87" name="Tytuł 2"/>
          <p:cNvSpPr txBox="1">
            <a:spLocks/>
          </p:cNvSpPr>
          <p:nvPr/>
        </p:nvSpPr>
        <p:spPr>
          <a:xfrm>
            <a:off x="1857356" y="-1"/>
            <a:ext cx="6542365" cy="4762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28282"/>
                </a:solidFill>
                <a:latin typeface="Neo Sans Pro Light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000" b="1" dirty="0"/>
              <a:t>TURYŚCI EURO 2012</a:t>
            </a:r>
          </a:p>
        </p:txBody>
      </p:sp>
      <p:sp>
        <p:nvSpPr>
          <p:cNvPr id="88" name="Tytuł 2"/>
          <p:cNvSpPr txBox="1">
            <a:spLocks/>
          </p:cNvSpPr>
          <p:nvPr/>
        </p:nvSpPr>
        <p:spPr>
          <a:xfrm>
            <a:off x="1859384" y="248757"/>
            <a:ext cx="6542365" cy="4762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28282"/>
                </a:solidFill>
                <a:latin typeface="Neo Sans Pro Light" pitchFamily="34" charset="0"/>
                <a:ea typeface="+mj-ea"/>
                <a:cs typeface="+mj-cs"/>
              </a:defRPr>
            </a:lvl1pPr>
          </a:lstStyle>
          <a:p>
            <a:r>
              <a:rPr lang="pl-PL" sz="1400" b="1" dirty="0" smtClean="0"/>
              <a:t>Charakterystyka pobytu</a:t>
            </a:r>
            <a:endParaRPr lang="pl-PL" sz="1400" b="1" dirty="0"/>
          </a:p>
        </p:txBody>
      </p:sp>
    </p:spTree>
    <p:extLst>
      <p:ext uri="{BB962C8B-B14F-4D97-AF65-F5344CB8AC3E}">
        <p14:creationId xmlns="" xmlns:p14="http://schemas.microsoft.com/office/powerpoint/2010/main" val="25150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076B881-73A9-488D-BFE0-BB109EA3CB8D}" type="slidenum">
              <a:rPr lang="pl-PL" kern="0" smtClean="0">
                <a:solidFill>
                  <a:sysClr val="window" lastClr="FFFFFF"/>
                </a:solidFill>
              </a:rPr>
              <a:pPr algn="ctr">
                <a:defRPr/>
              </a:pPr>
              <a:t>8</a:t>
            </a:fld>
            <a:endParaRPr lang="pl-PL" kern="0" dirty="0">
              <a:solidFill>
                <a:sysClr val="window" lastClr="FFFFFF"/>
              </a:solidFill>
            </a:endParaRPr>
          </a:p>
        </p:txBody>
      </p:sp>
      <p:graphicFrame>
        <p:nvGraphicFramePr>
          <p:cNvPr id="72" name="Wykres 71"/>
          <p:cNvGraphicFramePr/>
          <p:nvPr>
            <p:extLst>
              <p:ext uri="{D42A27DB-BD31-4B8C-83A1-F6EECF244321}">
                <p14:modId xmlns="" xmlns:p14="http://schemas.microsoft.com/office/powerpoint/2010/main" val="3040575178"/>
              </p:ext>
            </p:extLst>
          </p:nvPr>
        </p:nvGraphicFramePr>
        <p:xfrm>
          <a:off x="1859385" y="764095"/>
          <a:ext cx="7204710" cy="5818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1" name="Elipsa 100"/>
          <p:cNvSpPr>
            <a:spLocks noChangeAspect="1"/>
          </p:cNvSpPr>
          <p:nvPr/>
        </p:nvSpPr>
        <p:spPr>
          <a:xfrm>
            <a:off x="481153" y="1131957"/>
            <a:ext cx="792000" cy="79208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02" name="Prostokąt 101"/>
          <p:cNvSpPr/>
          <p:nvPr/>
        </p:nvSpPr>
        <p:spPr>
          <a:xfrm>
            <a:off x="559972" y="1309466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prstClr val="white"/>
                </a:solidFill>
              </a:rPr>
              <a:t>4,3</a:t>
            </a:r>
          </a:p>
        </p:txBody>
      </p:sp>
      <p:sp>
        <p:nvSpPr>
          <p:cNvPr id="104" name="Prostokąt 103"/>
          <p:cNvSpPr/>
          <p:nvPr/>
        </p:nvSpPr>
        <p:spPr>
          <a:xfrm>
            <a:off x="0" y="2780928"/>
            <a:ext cx="1691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srgbClr val="004B88"/>
                </a:solidFill>
              </a:rPr>
              <a:t>ogólna satysfakcja</a:t>
            </a:r>
          </a:p>
          <a:p>
            <a:pPr algn="ctr"/>
            <a:r>
              <a:rPr lang="pl-PL" sz="1600" b="1" dirty="0">
                <a:solidFill>
                  <a:srgbClr val="004B88"/>
                </a:solidFill>
              </a:rPr>
              <a:t>z pobytu w Polsce*</a:t>
            </a:r>
            <a:endParaRPr lang="pl-PL" sz="1600" dirty="0">
              <a:solidFill>
                <a:srgbClr val="004B88"/>
              </a:solidFill>
            </a:endParaRPr>
          </a:p>
        </p:txBody>
      </p:sp>
      <p:grpSp>
        <p:nvGrpSpPr>
          <p:cNvPr id="155" name="Grupa 154"/>
          <p:cNvGrpSpPr/>
          <p:nvPr/>
        </p:nvGrpSpPr>
        <p:grpSpPr>
          <a:xfrm>
            <a:off x="855887" y="2086390"/>
            <a:ext cx="45719" cy="674402"/>
            <a:chOff x="6586883" y="2452813"/>
            <a:chExt cx="37301" cy="504825"/>
          </a:xfrm>
        </p:grpSpPr>
        <p:sp>
          <p:nvSpPr>
            <p:cNvPr id="156" name="Elipsa 155"/>
            <p:cNvSpPr>
              <a:spLocks noChangeAspect="1"/>
            </p:cNvSpPr>
            <p:nvPr/>
          </p:nvSpPr>
          <p:spPr>
            <a:xfrm rot="10800000">
              <a:off x="6586883" y="2921638"/>
              <a:ext cx="37301" cy="3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prstClr val="white"/>
                </a:solidFill>
              </a:endParaRPr>
            </a:p>
          </p:txBody>
        </p:sp>
        <p:sp>
          <p:nvSpPr>
            <p:cNvPr id="157" name="Elipsa 156"/>
            <p:cNvSpPr>
              <a:spLocks noChangeAspect="1"/>
            </p:cNvSpPr>
            <p:nvPr/>
          </p:nvSpPr>
          <p:spPr>
            <a:xfrm rot="10800000">
              <a:off x="6586883" y="2854663"/>
              <a:ext cx="37301" cy="3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prstClr val="white"/>
                </a:solidFill>
              </a:endParaRPr>
            </a:p>
          </p:txBody>
        </p:sp>
        <p:sp>
          <p:nvSpPr>
            <p:cNvPr id="158" name="Elipsa 157"/>
            <p:cNvSpPr>
              <a:spLocks noChangeAspect="1"/>
            </p:cNvSpPr>
            <p:nvPr/>
          </p:nvSpPr>
          <p:spPr>
            <a:xfrm rot="10800000">
              <a:off x="6586883" y="2787688"/>
              <a:ext cx="37301" cy="3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prstClr val="white"/>
                </a:solidFill>
              </a:endParaRPr>
            </a:p>
          </p:txBody>
        </p:sp>
        <p:sp>
          <p:nvSpPr>
            <p:cNvPr id="159" name="Elipsa 158"/>
            <p:cNvSpPr>
              <a:spLocks noChangeAspect="1"/>
            </p:cNvSpPr>
            <p:nvPr/>
          </p:nvSpPr>
          <p:spPr>
            <a:xfrm rot="10800000">
              <a:off x="6586883" y="2720713"/>
              <a:ext cx="37301" cy="3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prstClr val="white"/>
                </a:solidFill>
              </a:endParaRPr>
            </a:p>
          </p:txBody>
        </p:sp>
        <p:sp>
          <p:nvSpPr>
            <p:cNvPr id="160" name="Elipsa 159"/>
            <p:cNvSpPr>
              <a:spLocks noChangeAspect="1"/>
            </p:cNvSpPr>
            <p:nvPr/>
          </p:nvSpPr>
          <p:spPr>
            <a:xfrm rot="10800000">
              <a:off x="6586883" y="2653738"/>
              <a:ext cx="37301" cy="3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prstClr val="white"/>
                </a:solidFill>
              </a:endParaRPr>
            </a:p>
          </p:txBody>
        </p:sp>
        <p:sp>
          <p:nvSpPr>
            <p:cNvPr id="161" name="Elipsa 160"/>
            <p:cNvSpPr>
              <a:spLocks noChangeAspect="1"/>
            </p:cNvSpPr>
            <p:nvPr/>
          </p:nvSpPr>
          <p:spPr>
            <a:xfrm rot="10800000">
              <a:off x="6586883" y="2586763"/>
              <a:ext cx="37301" cy="3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prstClr val="white"/>
                </a:solidFill>
              </a:endParaRPr>
            </a:p>
          </p:txBody>
        </p:sp>
        <p:sp>
          <p:nvSpPr>
            <p:cNvPr id="162" name="Elipsa 161"/>
            <p:cNvSpPr>
              <a:spLocks noChangeAspect="1"/>
            </p:cNvSpPr>
            <p:nvPr/>
          </p:nvSpPr>
          <p:spPr>
            <a:xfrm rot="10800000">
              <a:off x="6586883" y="2519788"/>
              <a:ext cx="37301" cy="3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prstClr val="white"/>
                </a:solidFill>
              </a:endParaRPr>
            </a:p>
          </p:txBody>
        </p:sp>
        <p:sp>
          <p:nvSpPr>
            <p:cNvPr id="163" name="Elipsa 162"/>
            <p:cNvSpPr>
              <a:spLocks noChangeAspect="1"/>
            </p:cNvSpPr>
            <p:nvPr/>
          </p:nvSpPr>
          <p:spPr>
            <a:xfrm rot="10800000">
              <a:off x="6586883" y="2452813"/>
              <a:ext cx="37301" cy="3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upa 7"/>
          <p:cNvGrpSpPr/>
          <p:nvPr/>
        </p:nvGrpSpPr>
        <p:grpSpPr>
          <a:xfrm>
            <a:off x="467544" y="3717032"/>
            <a:ext cx="2520280" cy="2137014"/>
            <a:chOff x="1492911" y="1097508"/>
            <a:chExt cx="2400067" cy="2865535"/>
          </a:xfrm>
        </p:grpSpPr>
        <p:sp>
          <p:nvSpPr>
            <p:cNvPr id="143" name="Elipsa 142"/>
            <p:cNvSpPr>
              <a:spLocks noChangeAspect="1"/>
            </p:cNvSpPr>
            <p:nvPr/>
          </p:nvSpPr>
          <p:spPr>
            <a:xfrm>
              <a:off x="2283663" y="1097508"/>
              <a:ext cx="792000" cy="79208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144" name="Prostokąt 143"/>
            <p:cNvSpPr/>
            <p:nvPr/>
          </p:nvSpPr>
          <p:spPr>
            <a:xfrm>
              <a:off x="2362316" y="1279676"/>
              <a:ext cx="5918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400" b="1" dirty="0">
                  <a:solidFill>
                    <a:prstClr val="white"/>
                  </a:solidFill>
                </a:rPr>
                <a:t>4,5</a:t>
              </a:r>
            </a:p>
          </p:txBody>
        </p:sp>
        <p:sp>
          <p:nvSpPr>
            <p:cNvPr id="154" name="Prostokąt 153"/>
            <p:cNvSpPr/>
            <p:nvPr/>
          </p:nvSpPr>
          <p:spPr>
            <a:xfrm>
              <a:off x="1492911" y="2642405"/>
              <a:ext cx="2400067" cy="13206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2400" b="1" dirty="0">
                  <a:solidFill>
                    <a:srgbClr val="004B88"/>
                  </a:solidFill>
                </a:rPr>
                <a:t>skłonność do </a:t>
              </a:r>
            </a:p>
            <a:p>
              <a:pPr algn="ctr"/>
              <a:r>
                <a:rPr lang="pl-PL" sz="2000" b="1" dirty="0">
                  <a:solidFill>
                    <a:srgbClr val="004B88"/>
                  </a:solidFill>
                </a:rPr>
                <a:t>polecenia Polski</a:t>
              </a:r>
            </a:p>
            <a:p>
              <a:pPr algn="ctr"/>
              <a:r>
                <a:rPr lang="pl-PL" sz="1400" b="1" dirty="0">
                  <a:solidFill>
                    <a:srgbClr val="004B88"/>
                  </a:solidFill>
                </a:rPr>
                <a:t>znajomym lub rodzinie*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6800" y="1943821"/>
              <a:ext cx="42863" cy="669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2" name="Prostokąt zaokrąglony 181"/>
          <p:cNvSpPr/>
          <p:nvPr/>
        </p:nvSpPr>
        <p:spPr>
          <a:xfrm>
            <a:off x="2915816" y="989561"/>
            <a:ext cx="5236373" cy="2791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rgbClr val="333333"/>
                </a:solidFill>
              </a:rPr>
              <a:t>SATYSFAKCJA SZCZEGÓŁOWA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2123728" y="6582544"/>
            <a:ext cx="31683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i="1" dirty="0">
                <a:solidFill>
                  <a:prstClr val="white">
                    <a:lumMod val="50000"/>
                  </a:prstClr>
                </a:solidFill>
              </a:rPr>
              <a:t>*średnie na skali od 1 (ocena najniższa) do 5 (ocena najwyższa) </a:t>
            </a:r>
          </a:p>
        </p:txBody>
      </p:sp>
      <p:sp>
        <p:nvSpPr>
          <p:cNvPr id="26" name="Tytuł 2"/>
          <p:cNvSpPr txBox="1">
            <a:spLocks/>
          </p:cNvSpPr>
          <p:nvPr/>
        </p:nvSpPr>
        <p:spPr>
          <a:xfrm>
            <a:off x="1857356" y="-1"/>
            <a:ext cx="6542365" cy="4762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28282"/>
                </a:solidFill>
                <a:latin typeface="Neo Sans Pro Light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000" b="1" dirty="0"/>
              <a:t>TURYŚCI EURO 2012</a:t>
            </a:r>
          </a:p>
        </p:txBody>
      </p:sp>
      <p:sp>
        <p:nvSpPr>
          <p:cNvPr id="27" name="Tytuł 2"/>
          <p:cNvSpPr txBox="1">
            <a:spLocks/>
          </p:cNvSpPr>
          <p:nvPr/>
        </p:nvSpPr>
        <p:spPr>
          <a:xfrm>
            <a:off x="1859384" y="248757"/>
            <a:ext cx="6542365" cy="4762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28282"/>
                </a:solidFill>
                <a:latin typeface="Neo Sans Pro Light" pitchFamily="34" charset="0"/>
                <a:ea typeface="+mj-ea"/>
                <a:cs typeface="+mj-cs"/>
              </a:defRPr>
            </a:lvl1pPr>
          </a:lstStyle>
          <a:p>
            <a:r>
              <a:rPr lang="pl-PL" sz="1400" b="1" dirty="0" smtClean="0"/>
              <a:t>Ocena pobytu</a:t>
            </a:r>
            <a:endParaRPr lang="pl-PL" sz="1400" b="1" dirty="0"/>
          </a:p>
        </p:txBody>
      </p:sp>
    </p:spTree>
    <p:extLst>
      <p:ext uri="{BB962C8B-B14F-4D97-AF65-F5344CB8AC3E}">
        <p14:creationId xmlns="" xmlns:p14="http://schemas.microsoft.com/office/powerpoint/2010/main" val="19469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8076B881-73A9-488D-BFE0-BB109EA3CB8D}" type="slidenum">
              <a:rPr lang="pl-PL" smtClean="0">
                <a:solidFill>
                  <a:prstClr val="white"/>
                </a:solidFill>
              </a:rPr>
              <a:pPr algn="ctr"/>
              <a:t>9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9" name="Tytuł 2"/>
          <p:cNvSpPr txBox="1">
            <a:spLocks/>
          </p:cNvSpPr>
          <p:nvPr/>
        </p:nvSpPr>
        <p:spPr>
          <a:xfrm>
            <a:off x="1857356" y="-1"/>
            <a:ext cx="6542365" cy="4762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28282"/>
                </a:solidFill>
                <a:latin typeface="Neo Sans Pro Light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000" b="1" dirty="0"/>
              <a:t>TURYŚCI EURO 2012</a:t>
            </a:r>
          </a:p>
        </p:txBody>
      </p:sp>
      <p:sp>
        <p:nvSpPr>
          <p:cNvPr id="10" name="Tytuł 2"/>
          <p:cNvSpPr txBox="1">
            <a:spLocks/>
          </p:cNvSpPr>
          <p:nvPr/>
        </p:nvSpPr>
        <p:spPr>
          <a:xfrm>
            <a:off x="1859385" y="248757"/>
            <a:ext cx="6542365" cy="4762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28282"/>
                </a:solidFill>
                <a:latin typeface="Neo Sans Pro Light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1400" b="1" dirty="0" smtClean="0"/>
              <a:t>Ocena pobytu - ważność vs zadowolenie</a:t>
            </a:r>
            <a:endParaRPr lang="pl-PL" sz="1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21703"/>
            <a:ext cx="1455267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640"/>
          <p:cNvGrpSpPr>
            <a:grpSpLocks/>
          </p:cNvGrpSpPr>
          <p:nvPr/>
        </p:nvGrpSpPr>
        <p:grpSpPr bwMode="auto">
          <a:xfrm rot="14092647">
            <a:off x="654918" y="1007509"/>
            <a:ext cx="1009650" cy="630237"/>
            <a:chOff x="565" y="1153"/>
            <a:chExt cx="447" cy="279"/>
          </a:xfrm>
        </p:grpSpPr>
        <p:sp>
          <p:nvSpPr>
            <p:cNvPr id="12" name="AutoShape 637"/>
            <p:cNvSpPr>
              <a:spLocks noChangeArrowheads="1"/>
            </p:cNvSpPr>
            <p:nvPr/>
          </p:nvSpPr>
          <p:spPr bwMode="auto">
            <a:xfrm rot="8996278">
              <a:off x="565" y="1400"/>
              <a:ext cx="196" cy="26"/>
            </a:xfrm>
            <a:prstGeom prst="homePlate">
              <a:avLst>
                <a:gd name="adj" fmla="val 0"/>
              </a:avLst>
            </a:prstGeom>
            <a:solidFill>
              <a:srgbClr val="FFFFFF"/>
            </a:solidFill>
            <a:ln w="952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>
                <a:defRPr/>
              </a:pPr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AutoShape 638"/>
            <p:cNvSpPr>
              <a:spLocks noChangeArrowheads="1"/>
            </p:cNvSpPr>
            <p:nvPr/>
          </p:nvSpPr>
          <p:spPr bwMode="auto">
            <a:xfrm>
              <a:off x="755" y="1174"/>
              <a:ext cx="237" cy="237"/>
            </a:xfrm>
            <a:custGeom>
              <a:avLst/>
              <a:gdLst>
                <a:gd name="T0" fmla="*/ 119 w 21600"/>
                <a:gd name="T1" fmla="*/ 0 h 21600"/>
                <a:gd name="T2" fmla="*/ 35 w 21600"/>
                <a:gd name="T3" fmla="*/ 35 h 21600"/>
                <a:gd name="T4" fmla="*/ 0 w 21600"/>
                <a:gd name="T5" fmla="*/ 119 h 21600"/>
                <a:gd name="T6" fmla="*/ 35 w 21600"/>
                <a:gd name="T7" fmla="*/ 202 h 21600"/>
                <a:gd name="T8" fmla="*/ 119 w 21600"/>
                <a:gd name="T9" fmla="*/ 237 h 21600"/>
                <a:gd name="T10" fmla="*/ 202 w 21600"/>
                <a:gd name="T11" fmla="*/ 202 h 21600"/>
                <a:gd name="T12" fmla="*/ 237 w 21600"/>
                <a:gd name="T13" fmla="*/ 119 h 21600"/>
                <a:gd name="T14" fmla="*/ 202 w 21600"/>
                <a:gd name="T15" fmla="*/ 3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90 w 21600"/>
                <a:gd name="T25" fmla="*/ 3190 h 21600"/>
                <a:gd name="T26" fmla="*/ 18410 w 21600"/>
                <a:gd name="T27" fmla="*/ 1841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277" y="10800"/>
                  </a:moveTo>
                  <a:cubicBezTo>
                    <a:pt x="2277" y="15507"/>
                    <a:pt x="6093" y="19323"/>
                    <a:pt x="10800" y="19323"/>
                  </a:cubicBezTo>
                  <a:cubicBezTo>
                    <a:pt x="15507" y="19323"/>
                    <a:pt x="19323" y="15507"/>
                    <a:pt x="19323" y="10800"/>
                  </a:cubicBezTo>
                  <a:cubicBezTo>
                    <a:pt x="19323" y="6093"/>
                    <a:pt x="15507" y="2277"/>
                    <a:pt x="10800" y="2277"/>
                  </a:cubicBezTo>
                  <a:cubicBezTo>
                    <a:pt x="6093" y="2277"/>
                    <a:pt x="2277" y="6093"/>
                    <a:pt x="2277" y="1080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l-PL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val 639"/>
            <p:cNvSpPr>
              <a:spLocks noChangeArrowheads="1"/>
            </p:cNvSpPr>
            <p:nvPr/>
          </p:nvSpPr>
          <p:spPr bwMode="auto">
            <a:xfrm>
              <a:off x="734" y="1153"/>
              <a:ext cx="278" cy="279"/>
            </a:xfrm>
            <a:prstGeom prst="ellipse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l-PL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3" name="pole tekstowe 12"/>
          <p:cNvSpPr txBox="1"/>
          <p:nvPr/>
        </p:nvSpPr>
        <p:spPr>
          <a:xfrm rot="16200000">
            <a:off x="152364" y="3147937"/>
            <a:ext cx="1664893" cy="769441"/>
          </a:xfrm>
          <a:prstGeom prst="rect">
            <a:avLst/>
          </a:prstGeom>
          <a:noFill/>
        </p:spPr>
        <p:txBody>
          <a:bodyPr vert="horz" wrap="square" lIns="0" rIns="0" rtlCol="0">
            <a:spAutoFit/>
          </a:bodyPr>
          <a:lstStyle/>
          <a:p>
            <a:pPr algn="ctr"/>
            <a:r>
              <a:rPr lang="pl-PL" sz="1600" dirty="0">
                <a:solidFill>
                  <a:srgbClr val="333333"/>
                </a:solidFill>
              </a:rPr>
              <a:t>zadowolenie</a:t>
            </a:r>
            <a:br>
              <a:rPr lang="pl-PL" sz="1600" dirty="0">
                <a:solidFill>
                  <a:srgbClr val="333333"/>
                </a:solidFill>
              </a:rPr>
            </a:br>
            <a:r>
              <a:rPr lang="pl-PL" sz="1200" i="1" dirty="0">
                <a:solidFill>
                  <a:srgbClr val="333333"/>
                </a:solidFill>
              </a:rPr>
              <a:t>średnie na skali od 1 do 5</a:t>
            </a:r>
          </a:p>
          <a:p>
            <a:pPr algn="ctr"/>
            <a:endParaRPr lang="pl-PL" sz="1600" dirty="0">
              <a:solidFill>
                <a:srgbClr val="333333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3923928" y="6093296"/>
            <a:ext cx="2448272" cy="523220"/>
          </a:xfrm>
          <a:prstGeom prst="rect">
            <a:avLst/>
          </a:prstGeom>
          <a:noFill/>
        </p:spPr>
        <p:txBody>
          <a:bodyPr vert="horz" wrap="square" lIns="0" rIns="0" rtlCol="0">
            <a:spAutoFit/>
          </a:bodyPr>
          <a:lstStyle>
            <a:defPPr>
              <a:defRPr lang="pl-PL"/>
            </a:defPPr>
            <a:lvl1pPr algn="ctr">
              <a:defRPr sz="1100">
                <a:solidFill>
                  <a:srgbClr val="333333"/>
                </a:solidFill>
                <a:latin typeface="Neo Sans Pro Light" pitchFamily="34" charset="0"/>
              </a:defRPr>
            </a:lvl1pPr>
          </a:lstStyle>
          <a:p>
            <a:r>
              <a:rPr lang="pl-PL" sz="1600" dirty="0" smtClean="0"/>
              <a:t>ważność</a:t>
            </a:r>
            <a:br>
              <a:rPr lang="pl-PL" sz="1600" dirty="0" smtClean="0"/>
            </a:br>
            <a:r>
              <a:rPr lang="pl-PL" sz="1200" i="1" dirty="0" smtClean="0"/>
              <a:t>średnie na skali od 1 do 5</a:t>
            </a:r>
            <a:endParaRPr lang="pl-PL" sz="1200" i="1" dirty="0"/>
          </a:p>
        </p:txBody>
      </p:sp>
      <p:sp>
        <p:nvSpPr>
          <p:cNvPr id="19" name="Prostokąt 18"/>
          <p:cNvSpPr/>
          <p:nvPr/>
        </p:nvSpPr>
        <p:spPr>
          <a:xfrm>
            <a:off x="5542773" y="6516052"/>
            <a:ext cx="2845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900" i="1" dirty="0">
                <a:solidFill>
                  <a:prstClr val="white">
                    <a:lumMod val="50000"/>
                  </a:prstClr>
                </a:solidFill>
              </a:rPr>
              <a:t>Odpowiadający: turyści , których głównym celem pobytu </a:t>
            </a:r>
            <a:br>
              <a:rPr lang="pl-PL" sz="900" i="1" dirty="0">
                <a:solidFill>
                  <a:prstClr val="white">
                    <a:lumMod val="50000"/>
                  </a:prstClr>
                </a:solidFill>
              </a:rPr>
            </a:br>
            <a:r>
              <a:rPr lang="pl-PL" sz="900" i="1" dirty="0">
                <a:solidFill>
                  <a:prstClr val="white">
                    <a:lumMod val="50000"/>
                  </a:prstClr>
                </a:solidFill>
              </a:rPr>
              <a:t>w Polsce był udział w turnieju EURO 2012 (n=445).</a:t>
            </a:r>
            <a:endParaRPr lang="pl-PL" sz="1600" i="1" dirty="0">
              <a:solidFill>
                <a:srgbClr val="333333"/>
              </a:solidFill>
            </a:endParaRPr>
          </a:p>
        </p:txBody>
      </p:sp>
      <p:graphicFrame>
        <p:nvGraphicFramePr>
          <p:cNvPr id="20" name="Wykres 19"/>
          <p:cNvGraphicFramePr/>
          <p:nvPr>
            <p:extLst>
              <p:ext uri="{D42A27DB-BD31-4B8C-83A1-F6EECF244321}">
                <p14:modId xmlns="" xmlns:p14="http://schemas.microsoft.com/office/powerpoint/2010/main" val="1177366622"/>
              </p:ext>
            </p:extLst>
          </p:nvPr>
        </p:nvGraphicFramePr>
        <p:xfrm>
          <a:off x="1043608" y="1111865"/>
          <a:ext cx="806489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28034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PRZEKŁADKI">
  <a:themeElements>
    <a:clrScheme name="schematA">
      <a:dk1>
        <a:srgbClr val="333333"/>
      </a:dk1>
      <a:lt1>
        <a:sysClr val="window" lastClr="FFFFFF"/>
      </a:lt1>
      <a:dk2>
        <a:srgbClr val="013F70"/>
      </a:dk2>
      <a:lt2>
        <a:srgbClr val="D6D6D6"/>
      </a:lt2>
      <a:accent1>
        <a:srgbClr val="3585B7"/>
      </a:accent1>
      <a:accent2>
        <a:srgbClr val="013F70"/>
      </a:accent2>
      <a:accent3>
        <a:srgbClr val="009A6A"/>
      </a:accent3>
      <a:accent4>
        <a:srgbClr val="666699"/>
      </a:accent4>
      <a:accent5>
        <a:srgbClr val="B6C80E"/>
      </a:accent5>
      <a:accent6>
        <a:srgbClr val="E54337"/>
      </a:accent6>
      <a:hlink>
        <a:srgbClr val="0000FF"/>
      </a:hlink>
      <a:folHlink>
        <a:srgbClr val="800080"/>
      </a:folHlink>
    </a:clrScheme>
    <a:fontScheme name="Neo PBS">
      <a:majorFont>
        <a:latin typeface="Neo Sans Pro Light"/>
        <a:ea typeface=""/>
        <a:cs typeface=""/>
      </a:majorFont>
      <a:minorFont>
        <a:latin typeface="Neo Sans Pro Light"/>
        <a:ea typeface=""/>
        <a:cs typeface="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STĘP">
  <a:themeElements>
    <a:clrScheme name="schematA">
      <a:dk1>
        <a:srgbClr val="333333"/>
      </a:dk1>
      <a:lt1>
        <a:sysClr val="window" lastClr="FFFFFF"/>
      </a:lt1>
      <a:dk2>
        <a:srgbClr val="013F70"/>
      </a:dk2>
      <a:lt2>
        <a:srgbClr val="D6D6D6"/>
      </a:lt2>
      <a:accent1>
        <a:srgbClr val="3585B7"/>
      </a:accent1>
      <a:accent2>
        <a:srgbClr val="013F70"/>
      </a:accent2>
      <a:accent3>
        <a:srgbClr val="009A6A"/>
      </a:accent3>
      <a:accent4>
        <a:srgbClr val="666699"/>
      </a:accent4>
      <a:accent5>
        <a:srgbClr val="B6C80E"/>
      </a:accent5>
      <a:accent6>
        <a:srgbClr val="E54337"/>
      </a:accent6>
      <a:hlink>
        <a:srgbClr val="0000FF"/>
      </a:hlink>
      <a:folHlink>
        <a:srgbClr val="800080"/>
      </a:folHlink>
    </a:clrScheme>
    <a:fontScheme name="Neo PBS">
      <a:majorFont>
        <a:latin typeface="Neo Sans Pro Light"/>
        <a:ea typeface=""/>
        <a:cs typeface=""/>
      </a:majorFont>
      <a:minorFont>
        <a:latin typeface="Neo Sans Pro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STĘP">
  <a:themeElements>
    <a:clrScheme name="schematA">
      <a:dk1>
        <a:srgbClr val="333333"/>
      </a:dk1>
      <a:lt1>
        <a:sysClr val="window" lastClr="FFFFFF"/>
      </a:lt1>
      <a:dk2>
        <a:srgbClr val="013F70"/>
      </a:dk2>
      <a:lt2>
        <a:srgbClr val="D6D6D6"/>
      </a:lt2>
      <a:accent1>
        <a:srgbClr val="3585B7"/>
      </a:accent1>
      <a:accent2>
        <a:srgbClr val="013F70"/>
      </a:accent2>
      <a:accent3>
        <a:srgbClr val="009A6A"/>
      </a:accent3>
      <a:accent4>
        <a:srgbClr val="666699"/>
      </a:accent4>
      <a:accent5>
        <a:srgbClr val="B6C80E"/>
      </a:accent5>
      <a:accent6>
        <a:srgbClr val="E54337"/>
      </a:accent6>
      <a:hlink>
        <a:srgbClr val="0000FF"/>
      </a:hlink>
      <a:folHlink>
        <a:srgbClr val="800080"/>
      </a:folHlink>
    </a:clrScheme>
    <a:fontScheme name="Neo PBS">
      <a:majorFont>
        <a:latin typeface="Neo Sans Pro Light"/>
        <a:ea typeface=""/>
        <a:cs typeface=""/>
      </a:majorFont>
      <a:minorFont>
        <a:latin typeface="Neo Sans Pro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WSTĘP">
  <a:themeElements>
    <a:clrScheme name="schematA">
      <a:dk1>
        <a:srgbClr val="333333"/>
      </a:dk1>
      <a:lt1>
        <a:sysClr val="window" lastClr="FFFFFF"/>
      </a:lt1>
      <a:dk2>
        <a:srgbClr val="013F70"/>
      </a:dk2>
      <a:lt2>
        <a:srgbClr val="D6D6D6"/>
      </a:lt2>
      <a:accent1>
        <a:srgbClr val="3585B7"/>
      </a:accent1>
      <a:accent2>
        <a:srgbClr val="013F70"/>
      </a:accent2>
      <a:accent3>
        <a:srgbClr val="009A6A"/>
      </a:accent3>
      <a:accent4>
        <a:srgbClr val="666699"/>
      </a:accent4>
      <a:accent5>
        <a:srgbClr val="B6C80E"/>
      </a:accent5>
      <a:accent6>
        <a:srgbClr val="E54337"/>
      </a:accent6>
      <a:hlink>
        <a:srgbClr val="0000FF"/>
      </a:hlink>
      <a:folHlink>
        <a:srgbClr val="800080"/>
      </a:folHlink>
    </a:clrScheme>
    <a:fontScheme name="Neo PBS">
      <a:majorFont>
        <a:latin typeface="Neo Sans Pro Light"/>
        <a:ea typeface=""/>
        <a:cs typeface=""/>
      </a:majorFont>
      <a:minorFont>
        <a:latin typeface="Neo Sans Pro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PBS_oferta_otwierajac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o sans pro">
      <a:majorFont>
        <a:latin typeface="Neo Sans Pro"/>
        <a:ea typeface=""/>
        <a:cs typeface=""/>
      </a:majorFont>
      <a:minorFont>
        <a:latin typeface="Neo Sans Pro"/>
        <a:ea typeface=""/>
        <a:cs typeface="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489</Words>
  <Application>Microsoft Office PowerPoint</Application>
  <PresentationFormat>Pokaz na ekranie (4:3)</PresentationFormat>
  <Paragraphs>188</Paragraphs>
  <Slides>12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5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3_PRZEKŁADKI</vt:lpstr>
      <vt:lpstr>WSTĘP</vt:lpstr>
      <vt:lpstr>1_WSTĘP</vt:lpstr>
      <vt:lpstr>2_WSTĘP</vt:lpstr>
      <vt:lpstr>1_PBS_oferta_otwierajacy</vt:lpstr>
      <vt:lpstr>Slajd 1</vt:lpstr>
      <vt:lpstr>METODOLOGIA BADANIA</vt:lpstr>
      <vt:lpstr>NAJWAŻNIEJSZE WYNIKI BADANIA</vt:lpstr>
      <vt:lpstr>Slajd 4</vt:lpstr>
      <vt:lpstr>Turyści EURO 2012</vt:lpstr>
      <vt:lpstr>TURYŚCI EURO 2012</vt:lpstr>
      <vt:lpstr>Slajd 7</vt:lpstr>
      <vt:lpstr>Slajd 8</vt:lpstr>
      <vt:lpstr>Slajd 9</vt:lpstr>
      <vt:lpstr>Slajd 10</vt:lpstr>
      <vt:lpstr>Slajd 11</vt:lpstr>
      <vt:lpstr>Dziękuję za uwagę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Kalinowska</dc:creator>
  <cp:lastModifiedBy>WojciechB</cp:lastModifiedBy>
  <cp:revision>13</cp:revision>
  <dcterms:created xsi:type="dcterms:W3CDTF">2012-10-11T12:49:03Z</dcterms:created>
  <dcterms:modified xsi:type="dcterms:W3CDTF">2012-10-28T20:44:53Z</dcterms:modified>
</cp:coreProperties>
</file>